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8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287" r:id="rId35"/>
    <p:sldId id="291" r:id="rId36"/>
    <p:sldId id="288" r:id="rId37"/>
    <p:sldId id="292" r:id="rId38"/>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6" pos="2880">
          <p15:clr>
            <a:srgbClr val="A4A3A4"/>
          </p15:clr>
        </p15:guide>
        <p15:guide id="7" orient="horz" pos="180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QqwLTNYz0FSTvXxNISwOG/4BG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D4"/>
    <a:srgbClr val="EE4639"/>
    <a:srgbClr val="7150A0"/>
    <a:srgbClr val="64C6E9"/>
    <a:srgbClr val="808799"/>
    <a:srgbClr val="00B1C2"/>
    <a:srgbClr val="92C14E"/>
    <a:srgbClr val="DDEEC7"/>
    <a:srgbClr val="FE7828"/>
    <a:srgbClr val="E3D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9"/>
    <p:restoredTop sz="77531" autoAdjust="0"/>
  </p:normalViewPr>
  <p:slideViewPr>
    <p:cSldViewPr snapToGrid="0">
      <p:cViewPr varScale="1">
        <p:scale>
          <a:sx n="90" d="100"/>
          <a:sy n="90" d="100"/>
        </p:scale>
        <p:origin x="1402" y="53"/>
      </p:cViewPr>
      <p:guideLst>
        <p:guide pos="2880"/>
        <p:guide orient="horz" pos="180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 name="Google Shape;22;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b="1" dirty="0"/>
              <a:t>Macro </a:t>
            </a:r>
            <a:r>
              <a:rPr lang="en-US" b="1" dirty="0" err="1"/>
              <a:t>Procesos</a:t>
            </a:r>
            <a:r>
              <a:rPr lang="en-US" b="1" dirty="0"/>
              <a:t> de la Cadena de </a:t>
            </a:r>
            <a:r>
              <a:rPr lang="en-US" b="1" dirty="0" err="1"/>
              <a:t>Suministro</a:t>
            </a:r>
            <a:endParaRPr dirty="0"/>
          </a:p>
          <a:p>
            <a:pPr marL="0" lvl="0" indent="0" algn="ctr" rtl="0">
              <a:spcBef>
                <a:spcPts val="0"/>
              </a:spcBef>
              <a:spcAft>
                <a:spcPts val="0"/>
              </a:spcAft>
              <a:buNone/>
            </a:pPr>
            <a:endParaRPr dirty="0"/>
          </a:p>
          <a:p>
            <a:pPr marL="0" lvl="0" indent="0" algn="l" rtl="0">
              <a:spcBef>
                <a:spcPts val="0"/>
              </a:spcBef>
              <a:spcAft>
                <a:spcPts val="0"/>
              </a:spcAft>
              <a:buNone/>
            </a:pPr>
            <a:r>
              <a:rPr lang="en-US" dirty="0"/>
              <a:t>En </a:t>
            </a:r>
            <a:r>
              <a:rPr lang="en-US" dirty="0" err="1"/>
              <a:t>esta</a:t>
            </a:r>
            <a:r>
              <a:rPr lang="en-US" dirty="0"/>
              <a:t> </a:t>
            </a:r>
            <a:r>
              <a:rPr lang="en-US" dirty="0" err="1"/>
              <a:t>diapositiva</a:t>
            </a:r>
            <a:r>
              <a:rPr lang="en-US" dirty="0"/>
              <a:t> se </a:t>
            </a:r>
            <a:r>
              <a:rPr lang="en-US" dirty="0" err="1"/>
              <a:t>puede</a:t>
            </a:r>
            <a:r>
              <a:rPr lang="en-US" dirty="0"/>
              <a:t> </a:t>
            </a:r>
            <a:r>
              <a:rPr lang="en-US" dirty="0" err="1"/>
              <a:t>apreciar</a:t>
            </a:r>
            <a:r>
              <a:rPr lang="en-US" dirty="0"/>
              <a:t> lo </a:t>
            </a:r>
            <a:r>
              <a:rPr lang="en-US" dirty="0" err="1"/>
              <a:t>siguiente</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El </a:t>
            </a:r>
            <a:r>
              <a:rPr lang="en-US" dirty="0" err="1"/>
              <a:t>Macroproceso</a:t>
            </a:r>
            <a:r>
              <a:rPr lang="en-US" dirty="0"/>
              <a:t> de </a:t>
            </a:r>
            <a:r>
              <a:rPr lang="en-US" dirty="0" err="1"/>
              <a:t>Abastecimiento</a:t>
            </a:r>
            <a:r>
              <a:rPr lang="en-US" dirty="0"/>
              <a:t> de Materia prima, material de </a:t>
            </a:r>
            <a:r>
              <a:rPr lang="en-US" dirty="0" err="1"/>
              <a:t>embalaje</a:t>
            </a:r>
            <a:r>
              <a:rPr lang="en-US" dirty="0"/>
              <a:t> e </a:t>
            </a:r>
            <a:r>
              <a:rPr lang="en-US" dirty="0" err="1"/>
              <a:t>Insumos</a:t>
            </a:r>
            <a:r>
              <a:rPr lang="en-US" dirty="0"/>
              <a:t> a </a:t>
            </a:r>
            <a:r>
              <a:rPr lang="en-US" dirty="0" err="1"/>
              <a:t>una</a:t>
            </a:r>
            <a:r>
              <a:rPr lang="en-US" dirty="0"/>
              <a:t> </a:t>
            </a:r>
            <a:r>
              <a:rPr lang="en-US" dirty="0" err="1"/>
              <a:t>fabrica</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El </a:t>
            </a:r>
            <a:r>
              <a:rPr lang="en-US" dirty="0" err="1"/>
              <a:t>Macroproceso</a:t>
            </a:r>
            <a:r>
              <a:rPr lang="en-US" dirty="0"/>
              <a:t> de </a:t>
            </a:r>
            <a:r>
              <a:rPr lang="en-US" dirty="0" err="1"/>
              <a:t>Distribución</a:t>
            </a:r>
            <a:r>
              <a:rPr lang="en-US" dirty="0"/>
              <a:t> del </a:t>
            </a:r>
            <a:r>
              <a:rPr lang="en-US" dirty="0" err="1"/>
              <a:t>Producto</a:t>
            </a:r>
            <a:r>
              <a:rPr lang="en-US" dirty="0"/>
              <a:t> </a:t>
            </a:r>
            <a:r>
              <a:rPr lang="en-US" dirty="0" err="1"/>
              <a:t>Terminado</a:t>
            </a:r>
            <a:r>
              <a:rPr lang="en-US" dirty="0"/>
              <a:t> que </a:t>
            </a:r>
            <a:r>
              <a:rPr lang="en-US" dirty="0" err="1"/>
              <a:t>fue</a:t>
            </a:r>
            <a:r>
              <a:rPr lang="en-US" dirty="0"/>
              <a:t> </a:t>
            </a:r>
            <a:r>
              <a:rPr lang="en-US" dirty="0" err="1"/>
              <a:t>Transformado</a:t>
            </a:r>
            <a:r>
              <a:rPr lang="en-US" dirty="0"/>
              <a:t> ( </a:t>
            </a:r>
            <a:r>
              <a:rPr lang="en-US" dirty="0" err="1"/>
              <a:t>producido</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Nota :</a:t>
            </a:r>
            <a:r>
              <a:rPr lang="en-US" dirty="0"/>
              <a:t> </a:t>
            </a:r>
            <a:r>
              <a:rPr lang="en-US" dirty="0" err="1"/>
              <a:t>Recordar</a:t>
            </a:r>
            <a:r>
              <a:rPr lang="en-US" dirty="0"/>
              <a:t> que </a:t>
            </a:r>
            <a:r>
              <a:rPr lang="en-US" dirty="0" err="1"/>
              <a:t>Producción</a:t>
            </a:r>
            <a:r>
              <a:rPr lang="en-US" dirty="0"/>
              <a:t> (</a:t>
            </a:r>
            <a:r>
              <a:rPr lang="en-US" dirty="0" err="1"/>
              <a:t>Transformación</a:t>
            </a:r>
            <a:r>
              <a:rPr lang="en-US" dirty="0"/>
              <a:t>) no forma </a:t>
            </a:r>
            <a:r>
              <a:rPr lang="en-US" dirty="0" err="1"/>
              <a:t>parte</a:t>
            </a:r>
            <a:r>
              <a:rPr lang="en-US" dirty="0"/>
              <a:t> de Cadena de </a:t>
            </a:r>
            <a:r>
              <a:rPr lang="en-US" dirty="0" err="1"/>
              <a:t>Suministros</a:t>
            </a:r>
            <a:r>
              <a:rPr lang="en-US" dirty="0"/>
              <a:t> </a:t>
            </a:r>
            <a:r>
              <a:rPr lang="en-US" dirty="0" err="1"/>
              <a:t>porque</a:t>
            </a:r>
            <a:r>
              <a:rPr lang="en-US" dirty="0"/>
              <a:t> es un </a:t>
            </a:r>
            <a:r>
              <a:rPr lang="en-US" dirty="0" err="1"/>
              <a:t>cliente</a:t>
            </a:r>
            <a:r>
              <a:rPr lang="en-US" dirty="0"/>
              <a:t> </a:t>
            </a:r>
            <a:r>
              <a:rPr lang="en-US" dirty="0" err="1"/>
              <a:t>interno</a:t>
            </a:r>
            <a:r>
              <a:rPr lang="en-US" dirty="0"/>
              <a:t>.</a:t>
            </a:r>
            <a:endParaRPr dirty="0"/>
          </a:p>
        </p:txBody>
      </p:sp>
      <p:sp>
        <p:nvSpPr>
          <p:cNvPr id="194" name="Google Shape;19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11</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207" name="Google Shape;20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12</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13</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229" name="Google Shape;22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14</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240" name="Google Shape;24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15</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247" name="Google Shape;24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16</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Todas tienen procesos logísticos </a:t>
            </a:r>
            <a:endParaRPr/>
          </a:p>
          <a:p>
            <a:pPr marL="0" marR="0" lvl="0" indent="0" algn="ctr" rtl="0">
              <a:lnSpc>
                <a:spcPct val="100000"/>
              </a:lnSpc>
              <a:spcBef>
                <a:spcPts val="0"/>
              </a:spcBef>
              <a:spcAft>
                <a:spcPts val="0"/>
              </a:spcAft>
              <a:buClr>
                <a:schemeClr val="dk1"/>
              </a:buClr>
              <a:buSzPts val="1200"/>
              <a:buFont typeface="Calibri"/>
              <a:buNone/>
            </a:pPr>
            <a:r>
              <a:rPr lang="en-US"/>
              <a:t>Pudiendo ser empresas Industriales, comerciales, o de servicios.  </a:t>
            </a:r>
            <a:endParaRPr/>
          </a:p>
          <a:p>
            <a:pPr marL="0" lvl="0" indent="0" algn="ctr" rtl="0">
              <a:spcBef>
                <a:spcPts val="0"/>
              </a:spcBef>
              <a:spcAft>
                <a:spcPts val="0"/>
              </a:spcAft>
              <a:buNone/>
            </a:pPr>
            <a:endParaRPr/>
          </a:p>
          <a:p>
            <a:pPr marL="0" lvl="0" indent="0" algn="ctr" rtl="0">
              <a:spcBef>
                <a:spcPts val="0"/>
              </a:spcBef>
              <a:spcAft>
                <a:spcPts val="0"/>
              </a:spcAft>
              <a:buNone/>
            </a:pPr>
            <a:endParaRPr b="1"/>
          </a:p>
        </p:txBody>
      </p:sp>
      <p:sp>
        <p:nvSpPr>
          <p:cNvPr id="255" name="Google Shape;2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17</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En este organigrama de una gran empresa se ve dónde se ubican las Áreas de Logística.  </a:t>
            </a:r>
            <a:endParaRPr/>
          </a:p>
        </p:txBody>
      </p:sp>
      <p:sp>
        <p:nvSpPr>
          <p:cNvPr id="274" name="Google Shape;27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18</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En este organigrama de una gran empresa se ve dónde se ubican las Áreas de Logística . </a:t>
            </a:r>
            <a:endParaRPr/>
          </a:p>
        </p:txBody>
      </p:sp>
      <p:sp>
        <p:nvSpPr>
          <p:cNvPr id="335" name="Google Shape;33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19</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20</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393" name="Google Shape;39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21</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401" name="Google Shape;40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22</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2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2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7" name="Google Shape;477;p2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2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2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4</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3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7" name="Google Shape;54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34</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33: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4: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5: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dirty="0"/>
          </a:p>
          <a:p>
            <a:pPr marL="0" lvl="0" indent="0" algn="ctr" rtl="0">
              <a:spcBef>
                <a:spcPts val="0"/>
              </a:spcBef>
              <a:spcAft>
                <a:spcPts val="0"/>
              </a:spcAft>
              <a:buNone/>
            </a:pPr>
            <a:r>
              <a:rPr lang="en-US" b="1" dirty="0"/>
              <a:t>¿ </a:t>
            </a:r>
            <a:r>
              <a:rPr lang="en-US" b="1" dirty="0" err="1"/>
              <a:t>Qué</a:t>
            </a:r>
            <a:r>
              <a:rPr lang="en-US" b="1" dirty="0"/>
              <a:t> es SCM?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200" dirty="0"/>
              <a:t>Cadena de </a:t>
            </a:r>
            <a:r>
              <a:rPr lang="en-US" sz="1200" dirty="0" err="1"/>
              <a:t>Suministros</a:t>
            </a:r>
            <a:r>
              <a:rPr lang="en-US" sz="1200" dirty="0"/>
              <a:t> (SCM) </a:t>
            </a:r>
            <a:r>
              <a:rPr lang="en-US" sz="1200" dirty="0" err="1"/>
              <a:t>en</a:t>
            </a:r>
            <a:r>
              <a:rPr lang="en-US" sz="1200" dirty="0"/>
              <a:t> Ingles Supply Chain </a:t>
            </a:r>
            <a:r>
              <a:rPr lang="en-US" sz="1200" dirty="0" err="1"/>
              <a:t>Managemet</a:t>
            </a:r>
            <a:r>
              <a:rPr lang="en-US" sz="1200" dirty="0"/>
              <a:t> = </a:t>
            </a:r>
            <a:r>
              <a:rPr lang="en-US" sz="1200" dirty="0" err="1"/>
              <a:t>Administrar</a:t>
            </a:r>
            <a:r>
              <a:rPr lang="en-US" sz="1200" dirty="0"/>
              <a:t> la Cadena de </a:t>
            </a:r>
            <a:r>
              <a:rPr lang="en-US" sz="1200" dirty="0" err="1"/>
              <a:t>Suministros</a:t>
            </a:r>
            <a:endParaRPr dirty="0"/>
          </a:p>
          <a:p>
            <a:pPr marL="0" lvl="0" indent="0" algn="l" rtl="0">
              <a:spcBef>
                <a:spcPts val="0"/>
              </a:spcBef>
              <a:spcAft>
                <a:spcPts val="0"/>
              </a:spcAft>
              <a:buNone/>
            </a:pPr>
            <a:endParaRPr sz="1200" dirty="0"/>
          </a:p>
          <a:p>
            <a:pPr marL="0" lvl="0" indent="0" algn="l" rtl="0">
              <a:spcBef>
                <a:spcPts val="0"/>
              </a:spcBef>
              <a:spcAft>
                <a:spcPts val="0"/>
              </a:spcAft>
              <a:buNone/>
            </a:pPr>
            <a:r>
              <a:rPr lang="en-US" sz="1200" dirty="0"/>
              <a:t>En la </a:t>
            </a:r>
            <a:r>
              <a:rPr lang="en-US" sz="1200" dirty="0" err="1"/>
              <a:t>figura</a:t>
            </a:r>
            <a:r>
              <a:rPr lang="en-US" sz="1200" dirty="0"/>
              <a:t> se </a:t>
            </a:r>
            <a:r>
              <a:rPr lang="en-US" sz="1200" dirty="0" err="1"/>
              <a:t>muestran</a:t>
            </a:r>
            <a:r>
              <a:rPr lang="en-US" sz="1200" dirty="0"/>
              <a:t> </a:t>
            </a:r>
            <a:r>
              <a:rPr lang="en-US" sz="1200" dirty="0" err="1"/>
              <a:t>los</a:t>
            </a:r>
            <a:r>
              <a:rPr lang="en-US" sz="1200" dirty="0"/>
              <a:t> </a:t>
            </a:r>
            <a:r>
              <a:rPr lang="en-US" sz="1200" dirty="0" err="1"/>
              <a:t>eslabones</a:t>
            </a:r>
            <a:r>
              <a:rPr lang="en-US" sz="1200" dirty="0"/>
              <a:t> de </a:t>
            </a:r>
            <a:r>
              <a:rPr lang="en-US" sz="1200" dirty="0" err="1"/>
              <a:t>una</a:t>
            </a:r>
            <a:r>
              <a:rPr lang="en-US" sz="1200" dirty="0"/>
              <a:t> </a:t>
            </a:r>
            <a:r>
              <a:rPr lang="en-US" sz="1200" dirty="0" err="1"/>
              <a:t>cadena</a:t>
            </a:r>
            <a:r>
              <a:rPr lang="en-US" sz="1200" dirty="0"/>
              <a:t>, </a:t>
            </a:r>
            <a:r>
              <a:rPr lang="en-US" sz="1200" dirty="0" err="1"/>
              <a:t>los</a:t>
            </a:r>
            <a:r>
              <a:rPr lang="en-US" sz="1200" dirty="0"/>
              <a:t> </a:t>
            </a:r>
            <a:r>
              <a:rPr lang="en-US" sz="1200" dirty="0" err="1"/>
              <a:t>cuales</a:t>
            </a:r>
            <a:r>
              <a:rPr lang="en-US" sz="1200" dirty="0"/>
              <a:t> </a:t>
            </a:r>
            <a:r>
              <a:rPr lang="en-US" sz="1200" dirty="0" err="1"/>
              <a:t>están</a:t>
            </a:r>
            <a:r>
              <a:rPr lang="en-US" sz="1200" dirty="0"/>
              <a:t> </a:t>
            </a:r>
            <a:r>
              <a:rPr lang="en-US" sz="1200" dirty="0" err="1"/>
              <a:t>unidos</a:t>
            </a:r>
            <a:r>
              <a:rPr lang="en-US" sz="1200" dirty="0"/>
              <a:t> y </a:t>
            </a:r>
            <a:r>
              <a:rPr lang="en-US" sz="1200" dirty="0" err="1"/>
              <a:t>representan</a:t>
            </a:r>
            <a:r>
              <a:rPr lang="en-US" sz="1200" dirty="0"/>
              <a:t> </a:t>
            </a:r>
            <a:r>
              <a:rPr lang="en-US" sz="1200" dirty="0" err="1"/>
              <a:t>los</a:t>
            </a:r>
            <a:r>
              <a:rPr lang="en-US" sz="1200" dirty="0"/>
              <a:t> </a:t>
            </a:r>
            <a:r>
              <a:rPr lang="en-US" sz="1200" dirty="0" err="1"/>
              <a:t>diversos</a:t>
            </a:r>
            <a:r>
              <a:rPr lang="en-US" sz="1200" dirty="0"/>
              <a:t> </a:t>
            </a:r>
            <a:r>
              <a:rPr lang="en-US" sz="1200" dirty="0" err="1"/>
              <a:t>procesos</a:t>
            </a:r>
            <a:r>
              <a:rPr lang="en-US" sz="1200" dirty="0"/>
              <a:t> que </a:t>
            </a:r>
            <a:r>
              <a:rPr lang="en-US" sz="1200" dirty="0" err="1"/>
              <a:t>están</a:t>
            </a:r>
            <a:r>
              <a:rPr lang="en-US" sz="1200" dirty="0"/>
              <a:t> </a:t>
            </a:r>
            <a:r>
              <a:rPr lang="en-US" sz="1200" dirty="0" err="1"/>
              <a:t>concatenados</a:t>
            </a:r>
            <a:r>
              <a:rPr lang="en-US" sz="1200" dirty="0"/>
              <a:t> uno </a:t>
            </a:r>
            <a:r>
              <a:rPr lang="en-US" sz="1200" dirty="0" err="1"/>
              <a:t>detrás</a:t>
            </a:r>
            <a:r>
              <a:rPr lang="en-US" sz="1200" dirty="0"/>
              <a:t> de </a:t>
            </a:r>
            <a:r>
              <a:rPr lang="en-US" sz="1200" dirty="0" err="1"/>
              <a:t>otro</a:t>
            </a:r>
            <a:r>
              <a:rPr lang="en-US" sz="1200" dirty="0"/>
              <a:t> </a:t>
            </a:r>
            <a:r>
              <a:rPr lang="en-US" sz="1200" dirty="0" err="1"/>
              <a:t>en</a:t>
            </a:r>
            <a:r>
              <a:rPr lang="en-US" sz="1200" dirty="0"/>
              <a:t> </a:t>
            </a:r>
            <a:r>
              <a:rPr lang="en-US" sz="1200" dirty="0" err="1"/>
              <a:t>esta</a:t>
            </a:r>
            <a:r>
              <a:rPr lang="en-US" sz="1200" dirty="0"/>
              <a:t> </a:t>
            </a:r>
            <a:r>
              <a:rPr lang="en-US" sz="1200" dirty="0" err="1"/>
              <a:t>cadena</a:t>
            </a:r>
            <a:r>
              <a:rPr lang="en-US" sz="1200" dirty="0"/>
              <a:t>. </a:t>
            </a:r>
            <a:endParaRPr dirty="0"/>
          </a:p>
          <a:p>
            <a:pPr marL="0" lvl="0" indent="0" algn="l" rtl="0">
              <a:spcBef>
                <a:spcPts val="0"/>
              </a:spcBef>
              <a:spcAft>
                <a:spcPts val="0"/>
              </a:spcAft>
              <a:buNone/>
            </a:pPr>
            <a:endParaRPr sz="1200" dirty="0"/>
          </a:p>
          <a:p>
            <a:pPr marL="0" marR="0" lvl="0" indent="0" algn="l" rtl="0">
              <a:lnSpc>
                <a:spcPct val="100000"/>
              </a:lnSpc>
              <a:spcBef>
                <a:spcPts val="0"/>
              </a:spcBef>
              <a:spcAft>
                <a:spcPts val="0"/>
              </a:spcAft>
              <a:buClr>
                <a:schemeClr val="dk1"/>
              </a:buClr>
              <a:buSzPts val="1200"/>
              <a:buFont typeface="Calibri"/>
              <a:buNone/>
            </a:pPr>
            <a:r>
              <a:rPr lang="en-US" sz="1200" dirty="0" err="1"/>
              <a:t>Además</a:t>
            </a:r>
            <a:r>
              <a:rPr lang="en-US" sz="1200" dirty="0"/>
              <a:t> se </a:t>
            </a:r>
            <a:r>
              <a:rPr lang="en-US" sz="1200" dirty="0" err="1"/>
              <a:t>muestran</a:t>
            </a:r>
            <a:r>
              <a:rPr lang="en-US" sz="1200" dirty="0"/>
              <a:t> las </a:t>
            </a:r>
            <a:r>
              <a:rPr lang="en-US" sz="1200" dirty="0" err="1"/>
              <a:t>áreas</a:t>
            </a:r>
            <a:r>
              <a:rPr lang="en-US" sz="1200" dirty="0"/>
              <a:t> </a:t>
            </a:r>
            <a:r>
              <a:rPr lang="en-US" sz="1200" dirty="0" err="1"/>
              <a:t>primordiales</a:t>
            </a:r>
            <a:r>
              <a:rPr lang="en-US" sz="1200" dirty="0"/>
              <a:t>: </a:t>
            </a:r>
            <a:r>
              <a:rPr lang="en-US" dirty="0" err="1"/>
              <a:t>Proveedores</a:t>
            </a:r>
            <a:r>
              <a:rPr lang="en-US" dirty="0"/>
              <a:t> , la </a:t>
            </a:r>
            <a:r>
              <a:rPr lang="en-US" dirty="0" err="1"/>
              <a:t>empresa</a:t>
            </a:r>
            <a:r>
              <a:rPr lang="en-US" dirty="0"/>
              <a:t> que </a:t>
            </a:r>
            <a:r>
              <a:rPr lang="en-US" dirty="0" err="1"/>
              <a:t>conforma</a:t>
            </a:r>
            <a:r>
              <a:rPr lang="en-US" dirty="0"/>
              <a:t> la Cadena de Valor, y la </a:t>
            </a:r>
            <a:r>
              <a:rPr lang="en-US" dirty="0" err="1"/>
              <a:t>distribución</a:t>
            </a:r>
            <a:r>
              <a:rPr lang="en-US" dirty="0"/>
              <a:t> y </a:t>
            </a:r>
            <a:r>
              <a:rPr lang="en-US" dirty="0" err="1"/>
              <a:t>clientes</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7" name="Google Shape;5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6</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dirty="0"/>
          </a:p>
          <a:p>
            <a:pPr marL="0" lvl="0" indent="0" algn="ctr" rtl="0">
              <a:spcBef>
                <a:spcPts val="0"/>
              </a:spcBef>
              <a:spcAft>
                <a:spcPts val="0"/>
              </a:spcAft>
              <a:buNone/>
            </a:pPr>
            <a:r>
              <a:rPr lang="en-US" b="1" dirty="0" err="1"/>
              <a:t>Procesos</a:t>
            </a:r>
            <a:r>
              <a:rPr lang="en-US" b="1" dirty="0"/>
              <a:t> de Cadena de </a:t>
            </a:r>
            <a:r>
              <a:rPr lang="en-US" b="1" dirty="0" err="1"/>
              <a:t>Suministros</a:t>
            </a:r>
            <a:endParaRPr dirty="0"/>
          </a:p>
          <a:p>
            <a:pPr marL="0" lvl="0" indent="0" algn="ctr" rtl="0">
              <a:spcBef>
                <a:spcPts val="0"/>
              </a:spcBef>
              <a:spcAft>
                <a:spcPts val="0"/>
              </a:spcAft>
              <a:buNone/>
            </a:pPr>
            <a:endParaRPr dirty="0"/>
          </a:p>
          <a:p>
            <a:pPr marL="0" lvl="0" indent="0" algn="l" rtl="0">
              <a:spcBef>
                <a:spcPts val="0"/>
              </a:spcBef>
              <a:spcAft>
                <a:spcPts val="0"/>
              </a:spcAft>
              <a:buNone/>
            </a:pPr>
            <a:r>
              <a:rPr lang="en-US" dirty="0"/>
              <a:t>En </a:t>
            </a:r>
            <a:r>
              <a:rPr lang="en-US" dirty="0" err="1"/>
              <a:t>esta</a:t>
            </a:r>
            <a:r>
              <a:rPr lang="en-US" dirty="0"/>
              <a:t> </a:t>
            </a:r>
            <a:r>
              <a:rPr lang="en-US" dirty="0" err="1"/>
              <a:t>diapositiva</a:t>
            </a:r>
            <a:r>
              <a:rPr lang="en-US" dirty="0"/>
              <a:t> se </a:t>
            </a:r>
            <a:r>
              <a:rPr lang="en-US" dirty="0" err="1"/>
              <a:t>muestran</a:t>
            </a:r>
            <a:r>
              <a:rPr lang="en-US" dirty="0"/>
              <a:t> </a:t>
            </a:r>
            <a:r>
              <a:rPr lang="en-US" dirty="0" err="1"/>
              <a:t>los</a:t>
            </a:r>
            <a:r>
              <a:rPr lang="en-US" dirty="0"/>
              <a:t> </a:t>
            </a:r>
            <a:r>
              <a:rPr lang="en-US" dirty="0" err="1"/>
              <a:t>procesos</a:t>
            </a:r>
            <a:r>
              <a:rPr lang="en-US" dirty="0"/>
              <a:t> que </a:t>
            </a:r>
            <a:r>
              <a:rPr lang="en-US" dirty="0" err="1"/>
              <a:t>comprenden</a:t>
            </a:r>
            <a:r>
              <a:rPr lang="en-US" dirty="0"/>
              <a:t> la Cadena de </a:t>
            </a:r>
            <a:r>
              <a:rPr lang="en-US" dirty="0" err="1"/>
              <a:t>Suministros</a:t>
            </a:r>
            <a:r>
              <a:rPr lang="en-US" dirty="0"/>
              <a:t> de </a:t>
            </a:r>
            <a:r>
              <a:rPr lang="en-US" dirty="0" err="1"/>
              <a:t>una</a:t>
            </a:r>
            <a:r>
              <a:rPr lang="en-US" dirty="0"/>
              <a:t> </a:t>
            </a:r>
            <a:r>
              <a:rPr lang="en-US" dirty="0" err="1"/>
              <a:t>empresa</a:t>
            </a:r>
            <a:r>
              <a:rPr lang="en-US" dirty="0"/>
              <a:t> que </a:t>
            </a:r>
            <a:r>
              <a:rPr lang="en-US" dirty="0" err="1"/>
              <a:t>fabrica</a:t>
            </a:r>
            <a:r>
              <a:rPr lang="en-US" dirty="0"/>
              <a:t> </a:t>
            </a:r>
            <a:r>
              <a:rPr lang="en-US" dirty="0" err="1"/>
              <a:t>bebidas</a:t>
            </a:r>
            <a:r>
              <a:rPr lang="en-US" dirty="0"/>
              <a:t> </a:t>
            </a:r>
            <a:r>
              <a:rPr lang="en-US" dirty="0" err="1"/>
              <a:t>gaseosas</a:t>
            </a:r>
            <a:r>
              <a:rPr lang="en-US" dirty="0"/>
              <a:t>, </a:t>
            </a:r>
            <a:r>
              <a:rPr lang="en-US" dirty="0" err="1"/>
              <a:t>desde</a:t>
            </a:r>
            <a:r>
              <a:rPr lang="en-US" dirty="0"/>
              <a:t> </a:t>
            </a:r>
            <a:r>
              <a:rPr lang="en-US" dirty="0" err="1"/>
              <a:t>el</a:t>
            </a:r>
            <a:r>
              <a:rPr lang="en-US" dirty="0"/>
              <a:t> </a:t>
            </a:r>
            <a:r>
              <a:rPr lang="en-US" dirty="0" err="1"/>
              <a:t>cálculo</a:t>
            </a:r>
            <a:r>
              <a:rPr lang="en-US" dirty="0"/>
              <a:t> de la </a:t>
            </a:r>
            <a:r>
              <a:rPr lang="en-US" dirty="0" err="1"/>
              <a:t>demanda</a:t>
            </a:r>
            <a:r>
              <a:rPr lang="en-US" dirty="0"/>
              <a:t> y sus </a:t>
            </a:r>
            <a:r>
              <a:rPr lang="en-US" dirty="0" err="1"/>
              <a:t>diferentes</a:t>
            </a:r>
            <a:r>
              <a:rPr lang="en-US" dirty="0"/>
              <a:t> </a:t>
            </a:r>
            <a:r>
              <a:rPr lang="en-US" dirty="0" err="1"/>
              <a:t>procesos</a:t>
            </a:r>
            <a:r>
              <a:rPr lang="en-US" dirty="0"/>
              <a:t>, </a:t>
            </a:r>
            <a:r>
              <a:rPr lang="en-US" dirty="0" err="1"/>
              <a:t>los</a:t>
            </a:r>
            <a:r>
              <a:rPr lang="en-US" dirty="0"/>
              <a:t> </a:t>
            </a:r>
            <a:r>
              <a:rPr lang="en-US" dirty="0" err="1"/>
              <a:t>cuales</a:t>
            </a:r>
            <a:r>
              <a:rPr lang="en-US" dirty="0"/>
              <a:t> son </a:t>
            </a:r>
            <a:r>
              <a:rPr lang="en-US" dirty="0" err="1"/>
              <a:t>similares</a:t>
            </a:r>
            <a:r>
              <a:rPr lang="en-US" dirty="0"/>
              <a:t> a </a:t>
            </a:r>
            <a:r>
              <a:rPr lang="en-US" dirty="0" err="1"/>
              <a:t>los</a:t>
            </a:r>
            <a:r>
              <a:rPr lang="en-US" dirty="0"/>
              <a:t> que </a:t>
            </a:r>
            <a:r>
              <a:rPr lang="en-US" dirty="0" err="1"/>
              <a:t>hace</a:t>
            </a:r>
            <a:r>
              <a:rPr lang="en-US" dirty="0"/>
              <a:t> </a:t>
            </a:r>
            <a:r>
              <a:rPr lang="en-US" dirty="0" err="1"/>
              <a:t>una</a:t>
            </a:r>
            <a:r>
              <a:rPr lang="en-US" dirty="0"/>
              <a:t> ama de casa.</a:t>
            </a:r>
            <a:endParaRPr dirty="0"/>
          </a:p>
          <a:p>
            <a:pPr marL="0" lvl="0" indent="0" algn="l" rtl="0">
              <a:spcBef>
                <a:spcPts val="0"/>
              </a:spcBef>
              <a:spcAft>
                <a:spcPts val="0"/>
              </a:spcAft>
              <a:buNone/>
            </a:pPr>
            <a:r>
              <a:rPr lang="en-US" dirty="0"/>
              <a:t>Son </a:t>
            </a:r>
            <a:r>
              <a:rPr lang="en-US" dirty="0" err="1"/>
              <a:t>siete</a:t>
            </a:r>
            <a:r>
              <a:rPr lang="en-US" dirty="0"/>
              <a:t> </a:t>
            </a:r>
            <a:r>
              <a:rPr lang="en-US" dirty="0" err="1"/>
              <a:t>etapas</a:t>
            </a:r>
            <a:r>
              <a:rPr lang="en-US" dirty="0"/>
              <a:t> </a:t>
            </a:r>
            <a:r>
              <a:rPr lang="en-US" dirty="0" err="1"/>
              <a:t>principales</a:t>
            </a:r>
            <a:r>
              <a:rPr lang="en-US" dirty="0"/>
              <a:t> de la Cadena de </a:t>
            </a:r>
            <a:r>
              <a:rPr lang="en-US" dirty="0" err="1"/>
              <a:t>Suministros</a:t>
            </a:r>
            <a:r>
              <a:rPr lang="en-US" dirty="0"/>
              <a:t> </a:t>
            </a:r>
            <a:r>
              <a:rPr lang="en-US" dirty="0" err="1"/>
              <a:t>conformada</a:t>
            </a:r>
            <a:r>
              <a:rPr lang="en-US" dirty="0"/>
              <a:t> </a:t>
            </a:r>
            <a:r>
              <a:rPr lang="en-US" dirty="0" err="1"/>
              <a:t>por</a:t>
            </a:r>
            <a:r>
              <a:rPr lang="en-US" dirty="0"/>
              <a:t>:</a:t>
            </a:r>
            <a:endParaRPr dirty="0"/>
          </a:p>
          <a:p>
            <a:pPr marL="0" lvl="0" indent="0" algn="l" rtl="0">
              <a:spcBef>
                <a:spcPts val="0"/>
              </a:spcBef>
              <a:spcAft>
                <a:spcPts val="0"/>
              </a:spcAft>
              <a:buNone/>
            </a:pPr>
            <a:r>
              <a:rPr lang="en-US" dirty="0" err="1"/>
              <a:t>Demanda</a:t>
            </a:r>
            <a:r>
              <a:rPr lang="en-US" dirty="0"/>
              <a:t>, </a:t>
            </a:r>
            <a:r>
              <a:rPr lang="en-US" dirty="0" err="1"/>
              <a:t>Inventarios</a:t>
            </a:r>
            <a:r>
              <a:rPr lang="en-US" dirty="0"/>
              <a:t>, </a:t>
            </a:r>
            <a:r>
              <a:rPr lang="en-US" dirty="0" err="1"/>
              <a:t>Compras</a:t>
            </a:r>
            <a:r>
              <a:rPr lang="en-US" dirty="0"/>
              <a:t>, </a:t>
            </a:r>
            <a:r>
              <a:rPr lang="en-US" dirty="0" err="1"/>
              <a:t>Almacenes</a:t>
            </a:r>
            <a:r>
              <a:rPr lang="en-US" dirty="0"/>
              <a:t> de </a:t>
            </a:r>
            <a:r>
              <a:rPr lang="en-US" dirty="0" err="1"/>
              <a:t>Materiales</a:t>
            </a:r>
            <a:r>
              <a:rPr lang="en-US" dirty="0"/>
              <a:t>, </a:t>
            </a:r>
            <a:r>
              <a:rPr lang="en-US" dirty="0" err="1"/>
              <a:t>Almacenes</a:t>
            </a:r>
            <a:r>
              <a:rPr lang="en-US" dirty="0"/>
              <a:t> de </a:t>
            </a:r>
            <a:r>
              <a:rPr lang="en-US" dirty="0" err="1"/>
              <a:t>Producto</a:t>
            </a:r>
            <a:r>
              <a:rPr lang="en-US" dirty="0"/>
              <a:t> </a:t>
            </a:r>
            <a:r>
              <a:rPr lang="en-US" dirty="0" err="1"/>
              <a:t>Terminado</a:t>
            </a:r>
            <a:r>
              <a:rPr lang="en-US" dirty="0"/>
              <a:t>, </a:t>
            </a:r>
            <a:r>
              <a:rPr lang="en-US" dirty="0" err="1"/>
              <a:t>Transporte</a:t>
            </a:r>
            <a:r>
              <a:rPr lang="en-US" dirty="0"/>
              <a:t> y </a:t>
            </a:r>
            <a:r>
              <a:rPr lang="en-US" dirty="0" err="1"/>
              <a:t>Distribución</a:t>
            </a:r>
            <a:r>
              <a:rPr lang="en-US" dirty="0"/>
              <a:t>.   </a:t>
            </a:r>
            <a:endParaRPr dirty="0"/>
          </a:p>
          <a:p>
            <a:pPr marL="0" lvl="0" indent="0" algn="l" rtl="0">
              <a:spcBef>
                <a:spcPts val="0"/>
              </a:spcBef>
              <a:spcAft>
                <a:spcPts val="0"/>
              </a:spcAft>
              <a:buNone/>
            </a:pPr>
            <a:r>
              <a:rPr lang="en-US" dirty="0"/>
              <a:t>La </a:t>
            </a:r>
            <a:r>
              <a:rPr lang="en-US" dirty="0" err="1"/>
              <a:t>producción</a:t>
            </a:r>
            <a:r>
              <a:rPr lang="en-US" dirty="0"/>
              <a:t> no es </a:t>
            </a:r>
            <a:r>
              <a:rPr lang="en-US" dirty="0" err="1"/>
              <a:t>considerada</a:t>
            </a:r>
            <a:r>
              <a:rPr lang="en-US" dirty="0"/>
              <a:t> </a:t>
            </a:r>
            <a:r>
              <a:rPr lang="en-US" dirty="0" err="1"/>
              <a:t>parte</a:t>
            </a:r>
            <a:r>
              <a:rPr lang="en-US" dirty="0"/>
              <a:t> de </a:t>
            </a:r>
            <a:r>
              <a:rPr lang="en-US" dirty="0" err="1"/>
              <a:t>los</a:t>
            </a:r>
            <a:r>
              <a:rPr lang="en-US" dirty="0"/>
              <a:t> </a:t>
            </a:r>
            <a:r>
              <a:rPr lang="en-US" dirty="0" err="1"/>
              <a:t>procesos</a:t>
            </a:r>
            <a:r>
              <a:rPr lang="en-US" dirty="0"/>
              <a:t> de </a:t>
            </a:r>
            <a:r>
              <a:rPr lang="en-US" dirty="0" err="1"/>
              <a:t>una</a:t>
            </a:r>
            <a:r>
              <a:rPr lang="en-US" dirty="0"/>
              <a:t> SCM.</a:t>
            </a:r>
            <a:endParaRPr dirty="0"/>
          </a:p>
        </p:txBody>
      </p:sp>
      <p:sp>
        <p:nvSpPr>
          <p:cNvPr id="92" name="Google Shape;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7</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dirty="0"/>
          </a:p>
          <a:p>
            <a:pPr marL="0" lvl="0" indent="0" algn="l" rtl="0">
              <a:spcBef>
                <a:spcPts val="0"/>
              </a:spcBef>
              <a:spcAft>
                <a:spcPts val="0"/>
              </a:spcAft>
              <a:buNone/>
            </a:pPr>
            <a:r>
              <a:rPr lang="en-US" dirty="0"/>
              <a:t>La Cadena de </a:t>
            </a:r>
            <a:r>
              <a:rPr lang="en-US" dirty="0" err="1"/>
              <a:t>Suministros</a:t>
            </a:r>
            <a:r>
              <a:rPr lang="en-US" dirty="0"/>
              <a:t> es </a:t>
            </a:r>
            <a:r>
              <a:rPr lang="en-US" dirty="0" err="1"/>
              <a:t>importante</a:t>
            </a:r>
            <a:r>
              <a:rPr lang="en-US" dirty="0"/>
              <a:t> </a:t>
            </a:r>
            <a:r>
              <a:rPr lang="en-US" dirty="0" err="1"/>
              <a:t>estudiar</a:t>
            </a:r>
            <a:r>
              <a:rPr lang="en-US" dirty="0"/>
              <a:t> </a:t>
            </a:r>
            <a:r>
              <a:rPr lang="en-US" dirty="0" err="1"/>
              <a:t>por</a:t>
            </a:r>
            <a:r>
              <a:rPr lang="en-US" dirty="0"/>
              <a:t> lo </a:t>
            </a:r>
            <a:r>
              <a:rPr lang="en-US" dirty="0" err="1"/>
              <a:t>siguiente</a:t>
            </a:r>
            <a:r>
              <a:rPr lang="en-US" dirty="0"/>
              <a:t>:</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Arial"/>
              <a:buChar char="•"/>
            </a:pPr>
            <a:r>
              <a:rPr lang="en-US" dirty="0"/>
              <a:t>Altos </a:t>
            </a:r>
            <a:r>
              <a:rPr lang="en-US" dirty="0" err="1"/>
              <a:t>costos</a:t>
            </a:r>
            <a:r>
              <a:rPr lang="en-US" dirty="0"/>
              <a:t> de la </a:t>
            </a:r>
            <a:r>
              <a:rPr lang="en-US" dirty="0" err="1"/>
              <a:t>gestión</a:t>
            </a:r>
            <a:r>
              <a:rPr lang="en-US" dirty="0"/>
              <a:t> </a:t>
            </a:r>
            <a:r>
              <a:rPr lang="en-US" dirty="0" err="1"/>
              <a:t>logística</a:t>
            </a:r>
            <a:r>
              <a:rPr lang="en-US" dirty="0"/>
              <a:t>.</a:t>
            </a:r>
            <a:endParaRPr dirty="0"/>
          </a:p>
          <a:p>
            <a:pPr marL="171450" lvl="0" indent="-171450" algn="l" rtl="0">
              <a:spcBef>
                <a:spcPts val="0"/>
              </a:spcBef>
              <a:spcAft>
                <a:spcPts val="0"/>
              </a:spcAft>
              <a:buClr>
                <a:schemeClr val="dk1"/>
              </a:buClr>
              <a:buSzPts val="1200"/>
              <a:buFont typeface="Arial"/>
              <a:buChar char="•"/>
            </a:pPr>
            <a:r>
              <a:rPr lang="en-US" dirty="0"/>
              <a:t>Mercado </a:t>
            </a:r>
            <a:r>
              <a:rPr lang="en-US" dirty="0" err="1"/>
              <a:t>globalizado</a:t>
            </a:r>
            <a:r>
              <a:rPr lang="en-US" dirty="0"/>
              <a:t>.</a:t>
            </a:r>
            <a:endParaRPr dirty="0"/>
          </a:p>
          <a:p>
            <a:pPr marL="171450" lvl="0" indent="-171450" algn="l" rtl="0">
              <a:spcBef>
                <a:spcPts val="0"/>
              </a:spcBef>
              <a:spcAft>
                <a:spcPts val="0"/>
              </a:spcAft>
              <a:buClr>
                <a:schemeClr val="dk1"/>
              </a:buClr>
              <a:buSzPts val="1200"/>
              <a:buFont typeface="Arial"/>
              <a:buChar char="•"/>
            </a:pPr>
            <a:r>
              <a:rPr lang="en-US" dirty="0" err="1"/>
              <a:t>Especialización</a:t>
            </a:r>
            <a:r>
              <a:rPr lang="en-US" dirty="0"/>
              <a:t>.</a:t>
            </a:r>
            <a:endParaRPr dirty="0"/>
          </a:p>
          <a:p>
            <a:pPr marL="171450" lvl="0" indent="-171450" algn="l" rtl="0">
              <a:spcBef>
                <a:spcPts val="0"/>
              </a:spcBef>
              <a:spcAft>
                <a:spcPts val="0"/>
              </a:spcAft>
              <a:buClr>
                <a:schemeClr val="dk1"/>
              </a:buClr>
              <a:buSzPts val="1200"/>
              <a:buFont typeface="Arial"/>
              <a:buChar char="•"/>
            </a:pPr>
            <a:r>
              <a:rPr lang="en-US" dirty="0"/>
              <a:t>Alta </a:t>
            </a:r>
            <a:r>
              <a:rPr lang="en-US" dirty="0" err="1"/>
              <a:t>competencia</a:t>
            </a:r>
            <a:r>
              <a:rPr lang="en-US" dirty="0"/>
              <a:t>.</a:t>
            </a:r>
            <a:endParaRPr dirty="0"/>
          </a:p>
          <a:p>
            <a:pPr marL="171450" lvl="0" indent="-171450" algn="l" rtl="0">
              <a:spcBef>
                <a:spcPts val="0"/>
              </a:spcBef>
              <a:spcAft>
                <a:spcPts val="0"/>
              </a:spcAft>
              <a:buClr>
                <a:schemeClr val="dk1"/>
              </a:buClr>
              <a:buSzPts val="1200"/>
              <a:buFont typeface="Arial"/>
              <a:buChar char="•"/>
            </a:pPr>
            <a:r>
              <a:rPr lang="en-US" dirty="0"/>
              <a:t>Fuente de </a:t>
            </a:r>
            <a:r>
              <a:rPr lang="en-US" dirty="0" err="1"/>
              <a:t>ventaja</a:t>
            </a:r>
            <a:r>
              <a:rPr lang="en-US" dirty="0"/>
              <a:t> </a:t>
            </a:r>
            <a:r>
              <a:rPr lang="en-US" dirty="0" err="1"/>
              <a:t>competitiva</a:t>
            </a:r>
            <a:r>
              <a:rPr lang="en-US" dirty="0"/>
              <a:t>.</a:t>
            </a:r>
            <a:endParaRPr dirty="0"/>
          </a:p>
        </p:txBody>
      </p:sp>
      <p:sp>
        <p:nvSpPr>
          <p:cNvPr id="134" name="Google Shape;13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8</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b="1"/>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9</a:t>
            </a:fld>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10</a:t>
            </a:fld>
            <a:endParaRPr dirty="0">
              <a:latin typeface="Calibri" panose="020F0502020204030204" pitchFamily="34" charset="0"/>
              <a:cs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 - 1 Imagen A">
  <p:cSld name="Subtema - 1 Imagen A">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ema - 1 Imagen Centrada">
  <p:cSld name="Subtema - 1 Imagen Centrada">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ema - Video">
  <p:cSld name="Subtema - Video">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Rectangle 3">
            <a:extLst>
              <a:ext uri="{FF2B5EF4-FFF2-40B4-BE49-F238E27FC236}">
                <a16:creationId xmlns:a16="http://schemas.microsoft.com/office/drawing/2014/main" id="{85808635-5B7E-6341-9DE8-9685B52A7C45}"/>
              </a:ext>
            </a:extLst>
          </p:cNvPr>
          <p:cNvSpPr/>
          <p:nvPr userDrawn="1"/>
        </p:nvSpPr>
        <p:spPr>
          <a:xfrm>
            <a:off x="7379148" y="5371562"/>
            <a:ext cx="1369286" cy="184666"/>
          </a:xfrm>
          <a:prstGeom prst="rect">
            <a:avLst/>
          </a:prstGeom>
        </p:spPr>
        <p:txBody>
          <a:bodyPr wrap="none">
            <a:spAutoFit/>
          </a:bodyPr>
          <a:lstStyle/>
          <a:p>
            <a:pPr algn="r"/>
            <a:r>
              <a:rPr lang="es-ES_tradnl" sz="600" b="0" i="0" dirty="0">
                <a:solidFill>
                  <a:schemeClr val="bg1">
                    <a:lumMod val="50000"/>
                  </a:schemeClr>
                </a:solidFill>
                <a:latin typeface="Calibri" panose="020F0502020204030204" pitchFamily="34" charset="0"/>
                <a:cs typeface="Calibri" panose="020F0502020204030204" pitchFamily="34" charset="0"/>
              </a:rPr>
              <a:t>© ISIL. Todos los derechos reservados</a:t>
            </a:r>
          </a:p>
        </p:txBody>
      </p:sp>
      <p:sp>
        <p:nvSpPr>
          <p:cNvPr id="7" name="TextBox 7">
            <a:extLst>
              <a:ext uri="{FF2B5EF4-FFF2-40B4-BE49-F238E27FC236}">
                <a16:creationId xmlns:a16="http://schemas.microsoft.com/office/drawing/2014/main" id="{432D4ECA-6DBB-1B40-BA67-97F07FE31D06}"/>
              </a:ext>
            </a:extLst>
          </p:cNvPr>
          <p:cNvSpPr txBox="1"/>
          <p:nvPr userDrawn="1"/>
        </p:nvSpPr>
        <p:spPr>
          <a:xfrm>
            <a:off x="876300" y="5343295"/>
            <a:ext cx="2435282" cy="215444"/>
          </a:xfrm>
          <a:prstGeom prst="rect">
            <a:avLst/>
          </a:prstGeom>
          <a:noFill/>
        </p:spPr>
        <p:txBody>
          <a:bodyPr wrap="none" rtlCol="0">
            <a:spAutoFit/>
          </a:bodyPr>
          <a:lstStyle/>
          <a:p>
            <a:r>
              <a:rPr lang="en-US" sz="800" b="0" i="0" kern="1200" baseline="0" dirty="0">
                <a:solidFill>
                  <a:schemeClr val="bg1">
                    <a:lumMod val="50000"/>
                  </a:schemeClr>
                </a:solidFill>
                <a:latin typeface="Calibri"/>
                <a:ea typeface="+mn-ea"/>
                <a:cs typeface="Calibri"/>
                <a:sym typeface="Wingdings"/>
              </a:rPr>
              <a:t>GESTIÓN DE LA CADENA DE SUMINISTROS  </a:t>
            </a:r>
            <a:r>
              <a:rPr lang="en-US" sz="800" dirty="0">
                <a:solidFill>
                  <a:schemeClr val="bg1">
                    <a:lumMod val="50000"/>
                  </a:schemeClr>
                </a:solidFill>
                <a:latin typeface="Calibri"/>
                <a:ea typeface="Wingdings"/>
                <a:cs typeface="Calibri"/>
                <a:sym typeface="Wingdings"/>
              </a:rPr>
              <a:t></a:t>
            </a:r>
            <a:r>
              <a:rPr lang="en-US" sz="800" b="0" i="0" kern="1200" dirty="0">
                <a:solidFill>
                  <a:schemeClr val="bg1">
                    <a:lumMod val="50000"/>
                  </a:schemeClr>
                </a:solidFill>
                <a:latin typeface="Calibri"/>
                <a:ea typeface="+mn-ea"/>
                <a:cs typeface="Calibri"/>
                <a:sym typeface="Wingdings"/>
              </a:rPr>
              <a:t>  TEMA 01</a:t>
            </a:r>
            <a:endParaRPr lang="en-US" sz="800" b="0" i="0" dirty="0">
              <a:solidFill>
                <a:schemeClr val="bg1">
                  <a:lumMod val="50000"/>
                </a:schemeClr>
              </a:solidFill>
              <a:latin typeface="Calibri"/>
              <a:cs typeface="Calibri"/>
            </a:endParaRPr>
          </a:p>
        </p:txBody>
      </p:sp>
      <p:pic>
        <p:nvPicPr>
          <p:cNvPr id="8" name="Imagen 7">
            <a:extLst>
              <a:ext uri="{FF2B5EF4-FFF2-40B4-BE49-F238E27FC236}">
                <a16:creationId xmlns:a16="http://schemas.microsoft.com/office/drawing/2014/main" id="{3D613384-A422-6B4C-B987-422EE7DAC32B}"/>
              </a:ext>
            </a:extLst>
          </p:cNvPr>
          <p:cNvPicPr>
            <a:picLocks noChangeAspect="1"/>
          </p:cNvPicPr>
          <p:nvPr userDrawn="1"/>
        </p:nvPicPr>
        <p:blipFill>
          <a:blip r:embed="rId8"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userDrawn="1">
          <p15:clr>
            <a:srgbClr val="F26B43"/>
          </p15:clr>
        </p15:guide>
        <p15:guide id="2" orient="horz" pos="1800" userDrawn="1">
          <p15:clr>
            <a:srgbClr val="F26B43"/>
          </p15:clr>
        </p15:guide>
        <p15:guide id="3" pos="2767" userDrawn="1">
          <p15:clr>
            <a:srgbClr val="F26B43"/>
          </p15:clr>
        </p15:guide>
        <p15:guide id="4" pos="2993" userDrawn="1">
          <p15:clr>
            <a:srgbClr val="F26B43"/>
          </p15:clr>
        </p15:guide>
        <p15:guide id="5" pos="5465" userDrawn="1">
          <p15:clr>
            <a:srgbClr val="F26B43"/>
          </p15:clr>
        </p15:guide>
        <p15:guide id="6" pos="431" userDrawn="1">
          <p15:clr>
            <a:srgbClr val="F26B43"/>
          </p15:clr>
        </p15:guide>
        <p15:guide id="7" pos="317" userDrawn="1">
          <p15:clr>
            <a:srgbClr val="F26B43"/>
          </p15:clr>
        </p15:guide>
        <p15:guide id="8" orient="horz" pos="575" userDrawn="1">
          <p15:clr>
            <a:srgbClr val="F26B43"/>
          </p15:clr>
        </p15:guide>
        <p15:guide id="9" orient="horz" pos="303" userDrawn="1">
          <p15:clr>
            <a:srgbClr val="F26B43"/>
          </p15:clr>
        </p15:guide>
        <p15:guide id="10" orient="horz" pos="32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48.tiff"/><Relationship Id="rId3" Type="http://schemas.openxmlformats.org/officeDocument/2006/relationships/image" Target="../media/image38.tiff"/><Relationship Id="rId7" Type="http://schemas.openxmlformats.org/officeDocument/2006/relationships/image" Target="../media/image42.png"/><Relationship Id="rId12"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1.tiff"/><Relationship Id="rId11" Type="http://schemas.openxmlformats.org/officeDocument/2006/relationships/image" Target="../media/image46.tiff"/><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tiff"/><Relationship Id="rId9" Type="http://schemas.openxmlformats.org/officeDocument/2006/relationships/image" Target="../media/image44.tiff"/><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3.jpeg"/><Relationship Id="rId5" Type="http://schemas.openxmlformats.org/officeDocument/2006/relationships/image" Target="../media/image69.jpeg"/><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68.jpeg"/><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8" name="Rectángulo 7">
            <a:extLst>
              <a:ext uri="{FF2B5EF4-FFF2-40B4-BE49-F238E27FC236}">
                <a16:creationId xmlns:a16="http://schemas.microsoft.com/office/drawing/2014/main" id="{819E63C4-9992-E844-96BF-1B3B7F0964C3}"/>
              </a:ext>
            </a:extLst>
          </p:cNvPr>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0" name="CuadroTexto 9">
            <a:extLst>
              <a:ext uri="{FF2B5EF4-FFF2-40B4-BE49-F238E27FC236}">
                <a16:creationId xmlns:a16="http://schemas.microsoft.com/office/drawing/2014/main" id="{9FBB1BA5-9DF7-FE4E-81F8-0C81DEF73967}"/>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dirty="0">
                <a:solidFill>
                  <a:srgbClr val="6C6D6C"/>
                </a:solidFill>
                <a:latin typeface="Calibri" charset="0"/>
                <a:cs typeface="Calibri" charset="0"/>
              </a:rPr>
              <a:t>GESTIÓN DE LA CADENA DE SUMINISTROS</a:t>
            </a:r>
          </a:p>
        </p:txBody>
      </p:sp>
      <p:sp>
        <p:nvSpPr>
          <p:cNvPr id="22" name="Rectángulo 21">
            <a:extLst>
              <a:ext uri="{FF2B5EF4-FFF2-40B4-BE49-F238E27FC236}">
                <a16:creationId xmlns:a16="http://schemas.microsoft.com/office/drawing/2014/main" id="{323CA110-CB8F-B848-B1C9-26C697B7C2F6}"/>
              </a:ext>
            </a:extLst>
          </p:cNvPr>
          <p:cNvSpPr/>
          <p:nvPr/>
        </p:nvSpPr>
        <p:spPr>
          <a:xfrm>
            <a:off x="503239" y="2177570"/>
            <a:ext cx="3056852" cy="886397"/>
          </a:xfrm>
          <a:prstGeom prst="rect">
            <a:avLst/>
          </a:prstGeom>
        </p:spPr>
        <p:txBody>
          <a:bodyPr wrap="square" lIns="0" tIns="0" rIns="0" bIns="0">
            <a:spAutoFit/>
          </a:bodyPr>
          <a:lstStyle/>
          <a:p>
            <a:pPr>
              <a:lnSpc>
                <a:spcPct val="90000"/>
              </a:lnSpc>
            </a:pPr>
            <a:r>
              <a:rPr lang="es-PE" sz="3200" dirty="0">
                <a:latin typeface="Graphik-Medium" charset="0"/>
                <a:ea typeface="Graphik-Medium" charset="0"/>
                <a:cs typeface="Graphik-Medium" charset="0"/>
              </a:rPr>
              <a:t>CADENA DE </a:t>
            </a:r>
            <a:r>
              <a:rPr lang="es-PE" sz="3200" b="1" dirty="0">
                <a:latin typeface="Graphik Bold" charset="0"/>
                <a:ea typeface="Graphik Bold" charset="0"/>
                <a:cs typeface="Graphik Bold" charset="0"/>
              </a:rPr>
              <a:t>SUMINISTROS</a:t>
            </a:r>
          </a:p>
        </p:txBody>
      </p:sp>
      <p:sp>
        <p:nvSpPr>
          <p:cNvPr id="23" name="Rectángulo 22">
            <a:extLst>
              <a:ext uri="{FF2B5EF4-FFF2-40B4-BE49-F238E27FC236}">
                <a16:creationId xmlns:a16="http://schemas.microsoft.com/office/drawing/2014/main" id="{FD260211-656F-8041-B770-054A0EA6F4EE}"/>
              </a:ext>
            </a:extLst>
          </p:cNvPr>
          <p:cNvSpPr/>
          <p:nvPr/>
        </p:nvSpPr>
        <p:spPr>
          <a:xfrm>
            <a:off x="503238" y="3219842"/>
            <a:ext cx="2845526" cy="864083"/>
          </a:xfrm>
          <a:prstGeom prst="rect">
            <a:avLst/>
          </a:prstGeom>
        </p:spPr>
        <p:txBody>
          <a:bodyPr wrap="square" lIns="0" tIns="0" rIns="0" bIns="0">
            <a:spAutoFit/>
          </a:bodyPr>
          <a:lstStyle/>
          <a:p>
            <a:pPr marL="177800" lvl="0" indent="-177800">
              <a:lnSpc>
                <a:spcPct val="120000"/>
              </a:lnSpc>
              <a:buClr>
                <a:srgbClr val="C42E91"/>
              </a:buClr>
              <a:buSzPct val="100000"/>
              <a:buFont typeface="Arial"/>
              <a:buChar char="•"/>
            </a:pPr>
            <a:r>
              <a:rPr lang="es-ES_tradnl" sz="1200" dirty="0">
                <a:latin typeface="Graphik-Medium" charset="0"/>
                <a:cs typeface="Calibri" panose="020F0502020204030204" pitchFamily="34" charset="0"/>
                <a:sym typeface="Calibri"/>
              </a:rPr>
              <a:t>Introducción a la cadena de suministros</a:t>
            </a:r>
            <a:endParaRPr lang="es-ES_tradnl" sz="1200" dirty="0">
              <a:latin typeface="Graphik-Medium" charset="0"/>
              <a:cs typeface="Calibri" panose="020F0502020204030204" pitchFamily="34" charset="0"/>
            </a:endParaRPr>
          </a:p>
          <a:p>
            <a:pPr marL="177800" lvl="0" indent="-177800">
              <a:lnSpc>
                <a:spcPct val="120000"/>
              </a:lnSpc>
              <a:buClr>
                <a:srgbClr val="C42E91"/>
              </a:buClr>
              <a:buSzPct val="100000"/>
              <a:buFont typeface="Arial"/>
              <a:buChar char="•"/>
            </a:pPr>
            <a:r>
              <a:rPr lang="es-ES_tradnl" sz="1200" dirty="0">
                <a:latin typeface="Graphik-Medium" charset="0"/>
                <a:cs typeface="Calibri" panose="020F0502020204030204" pitchFamily="34" charset="0"/>
                <a:sym typeface="Calibri"/>
              </a:rPr>
              <a:t>Importancia de la cadena de suministros</a:t>
            </a:r>
            <a:endParaRPr lang="es-ES_tradnl" sz="1200" dirty="0">
              <a:latin typeface="Graphik-Medium" charset="0"/>
              <a:cs typeface="Calibri" panose="020F0502020204030204" pitchFamily="34" charset="0"/>
            </a:endParaRPr>
          </a:p>
        </p:txBody>
      </p:sp>
      <p:sp>
        <p:nvSpPr>
          <p:cNvPr id="30" name="CuadroTexto 29">
            <a:extLst>
              <a:ext uri="{FF2B5EF4-FFF2-40B4-BE49-F238E27FC236}">
                <a16:creationId xmlns:a16="http://schemas.microsoft.com/office/drawing/2014/main" id="{4034A631-8D82-D641-93BD-C7997EDE88CB}"/>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C42E91"/>
                </a:solidFill>
                <a:latin typeface="Calibri" charset="0"/>
                <a:ea typeface="Calibri" charset="0"/>
                <a:cs typeface="Calibri" charset="0"/>
              </a:rPr>
              <a:t>TEMA 01</a:t>
            </a:r>
          </a:p>
        </p:txBody>
      </p:sp>
      <p:pic>
        <p:nvPicPr>
          <p:cNvPr id="32" name="Imagen 31">
            <a:extLst>
              <a:ext uri="{FF2B5EF4-FFF2-40B4-BE49-F238E27FC236}">
                <a16:creationId xmlns:a16="http://schemas.microsoft.com/office/drawing/2014/main" id="{2D6BD8BD-2A1E-094E-AABF-644397009D65}"/>
              </a:ext>
            </a:extLst>
          </p:cNvPr>
          <p:cNvPicPr>
            <a:picLocks noChangeAspect="1"/>
          </p:cNvPicPr>
          <p:nvPr/>
        </p:nvPicPr>
        <p:blipFill>
          <a:blip r:embed="rId3"/>
          <a:stretch>
            <a:fillRect/>
          </a:stretch>
        </p:blipFill>
        <p:spPr>
          <a:xfrm>
            <a:off x="507464" y="1883411"/>
            <a:ext cx="166865" cy="170453"/>
          </a:xfrm>
          <a:prstGeom prst="rect">
            <a:avLst/>
          </a:prstGeom>
        </p:spPr>
      </p:pic>
      <p:pic>
        <p:nvPicPr>
          <p:cNvPr id="3" name="Imagen 2">
            <a:extLst>
              <a:ext uri="{FF2B5EF4-FFF2-40B4-BE49-F238E27FC236}">
                <a16:creationId xmlns:a16="http://schemas.microsoft.com/office/drawing/2014/main" id="{7730DE4F-B3AF-E242-860C-E653B3D6E1BA}"/>
              </a:ext>
            </a:extLst>
          </p:cNvPr>
          <p:cNvPicPr>
            <a:picLocks noChangeAspect="1"/>
          </p:cNvPicPr>
          <p:nvPr/>
        </p:nvPicPr>
        <p:blipFill>
          <a:blip r:embed="rId4"/>
          <a:stretch>
            <a:fillRect/>
          </a:stretch>
        </p:blipFill>
        <p:spPr>
          <a:xfrm>
            <a:off x="3742531" y="-9832"/>
            <a:ext cx="5410762" cy="57248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9"/>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ELEMENTOS DE LA CADENA</a:t>
            </a:r>
            <a:endParaRPr dirty="0">
              <a:latin typeface="Calibri" panose="020F0502020204030204" pitchFamily="34" charset="0"/>
              <a:cs typeface="Calibri" panose="020F0502020204030204" pitchFamily="34" charset="0"/>
            </a:endParaRPr>
          </a:p>
        </p:txBody>
      </p:sp>
      <p:sp>
        <p:nvSpPr>
          <p:cNvPr id="22" name="Rectangle 5">
            <a:extLst>
              <a:ext uri="{FF2B5EF4-FFF2-40B4-BE49-F238E27FC236}">
                <a16:creationId xmlns:a16="http://schemas.microsoft.com/office/drawing/2014/main" id="{D9724A95-1A88-BE4C-B152-8ECC49C8519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23" name="Rectangle 84">
            <a:extLst>
              <a:ext uri="{FF2B5EF4-FFF2-40B4-BE49-F238E27FC236}">
                <a16:creationId xmlns:a16="http://schemas.microsoft.com/office/drawing/2014/main" id="{7586B399-61A6-704B-A444-EF514089E710}"/>
              </a:ext>
            </a:extLst>
          </p:cNvPr>
          <p:cNvSpPr>
            <a:spLocks noChangeArrowheads="1"/>
          </p:cNvSpPr>
          <p:nvPr/>
        </p:nvSpPr>
        <p:spPr bwMode="auto">
          <a:xfrm>
            <a:off x="3244534" y="1853942"/>
            <a:ext cx="2654933" cy="315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893" tIns="34447" rIns="68893" bIns="34447">
            <a:spAutoFit/>
          </a:bodyPr>
          <a:lstStyle/>
          <a:p>
            <a:pPr algn="ctr" defTabSz="508000" eaLnBrk="0" hangingPunct="0">
              <a:spcBef>
                <a:spcPct val="50000"/>
              </a:spcBef>
            </a:pPr>
            <a:r>
              <a:rPr lang="es-CO" altLang="es-PE" sz="1600" b="1" i="1" dirty="0">
                <a:solidFill>
                  <a:srgbClr val="7150A0"/>
                </a:solidFill>
                <a:latin typeface="Calibri"/>
                <a:cs typeface="Calibri"/>
              </a:rPr>
              <a:t>Nuestra Compañía</a:t>
            </a:r>
          </a:p>
        </p:txBody>
      </p:sp>
      <p:sp>
        <p:nvSpPr>
          <p:cNvPr id="24" name="14 Flecha doblada hacia arriba">
            <a:extLst>
              <a:ext uri="{FF2B5EF4-FFF2-40B4-BE49-F238E27FC236}">
                <a16:creationId xmlns:a16="http://schemas.microsoft.com/office/drawing/2014/main" id="{2FFCB70F-29B3-A747-AD50-711C24EC9D1B}"/>
              </a:ext>
            </a:extLst>
          </p:cNvPr>
          <p:cNvSpPr/>
          <p:nvPr/>
        </p:nvSpPr>
        <p:spPr>
          <a:xfrm rot="5400000">
            <a:off x="2419005" y="1551042"/>
            <a:ext cx="595313" cy="571500"/>
          </a:xfrm>
          <a:prstGeom prst="bentUpArrow">
            <a:avLst/>
          </a:prstGeom>
          <a:solidFill>
            <a:srgbClr val="EE4639"/>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s-PE" dirty="0">
              <a:latin typeface="Calibri" panose="020F0502020204030204" pitchFamily="34" charset="0"/>
            </a:endParaRPr>
          </a:p>
        </p:txBody>
      </p:sp>
      <p:sp>
        <p:nvSpPr>
          <p:cNvPr id="25" name="15 Flecha doblada hacia arriba">
            <a:extLst>
              <a:ext uri="{FF2B5EF4-FFF2-40B4-BE49-F238E27FC236}">
                <a16:creationId xmlns:a16="http://schemas.microsoft.com/office/drawing/2014/main" id="{C87FBFCF-0F5A-8C45-99DF-BD8B4DBFB533}"/>
              </a:ext>
            </a:extLst>
          </p:cNvPr>
          <p:cNvSpPr/>
          <p:nvPr/>
        </p:nvSpPr>
        <p:spPr>
          <a:xfrm rot="5400000" flipV="1">
            <a:off x="6056464" y="1551043"/>
            <a:ext cx="595313" cy="571500"/>
          </a:xfrm>
          <a:prstGeom prst="bentUpArrow">
            <a:avLst/>
          </a:prstGeom>
          <a:solidFill>
            <a:srgbClr val="EE4639"/>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s-PE" dirty="0">
              <a:latin typeface="Calibri" panose="020F0502020204030204" pitchFamily="34" charset="0"/>
            </a:endParaRPr>
          </a:p>
        </p:txBody>
      </p:sp>
      <p:grpSp>
        <p:nvGrpSpPr>
          <p:cNvPr id="26" name="Agrupar 3">
            <a:extLst>
              <a:ext uri="{FF2B5EF4-FFF2-40B4-BE49-F238E27FC236}">
                <a16:creationId xmlns:a16="http://schemas.microsoft.com/office/drawing/2014/main" id="{17C36F82-5BAD-6D46-9921-8B4702CA6F30}"/>
              </a:ext>
            </a:extLst>
          </p:cNvPr>
          <p:cNvGrpSpPr/>
          <p:nvPr/>
        </p:nvGrpSpPr>
        <p:grpSpPr>
          <a:xfrm>
            <a:off x="3940800" y="1169921"/>
            <a:ext cx="1250950" cy="584729"/>
            <a:chOff x="3875851" y="1025449"/>
            <a:chExt cx="1250950" cy="584729"/>
          </a:xfrm>
        </p:grpSpPr>
        <p:sp>
          <p:nvSpPr>
            <p:cNvPr id="27" name="Oval 14">
              <a:extLst>
                <a:ext uri="{FF2B5EF4-FFF2-40B4-BE49-F238E27FC236}">
                  <a16:creationId xmlns:a16="http://schemas.microsoft.com/office/drawing/2014/main" id="{9B321A4E-4E29-8E4B-AB33-04E0FAAE752E}"/>
                </a:ext>
              </a:extLst>
            </p:cNvPr>
            <p:cNvSpPr>
              <a:spLocks noChangeArrowheads="1"/>
            </p:cNvSpPr>
            <p:nvPr/>
          </p:nvSpPr>
          <p:spPr bwMode="auto">
            <a:xfrm>
              <a:off x="3875851" y="1025449"/>
              <a:ext cx="1250950" cy="584729"/>
            </a:xfrm>
            <a:prstGeom prst="ellipse">
              <a:avLst/>
            </a:prstGeom>
            <a:noFill/>
            <a:ln w="38100">
              <a:noFill/>
              <a:round/>
              <a:headEnd/>
              <a:tailEnd/>
            </a:ln>
            <a:effectLst>
              <a:prstShdw prst="shdw17" dist="17961" dir="2700000">
                <a:srgbClr val="997A00"/>
              </a:prstShdw>
            </a:effectLst>
            <a:extLst>
              <a:ext uri="{909E8E84-426E-40dd-AFC4-6F175D3DCCD1}">
                <a14:hiddenFill xmlns:a14="http://schemas.microsoft.com/office/drawing/2010/main" xmlns="">
                  <a:solidFill>
                    <a:srgbClr val="FFFFFF"/>
                  </a:solidFill>
                </a14:hiddenFill>
              </a:ext>
            </a:extLst>
          </p:spPr>
          <p:txBody>
            <a:bodyPr wrap="none" anchor="ctr"/>
            <a:lstStyle/>
            <a:p>
              <a:pPr algn="ctr"/>
              <a:r>
                <a:rPr lang="es-CO" altLang="es-PE" b="1" dirty="0">
                  <a:latin typeface="Calibri" panose="020F0502020204030204" pitchFamily="34" charset="0"/>
                  <a:cs typeface="Calibri" panose="020F0502020204030204" pitchFamily="34" charset="0"/>
                </a:rPr>
                <a:t>Hacer</a:t>
              </a:r>
              <a:endParaRPr lang="en-US" altLang="es-PE" b="1" dirty="0">
                <a:latin typeface="Calibri" panose="020F0502020204030204" pitchFamily="34" charset="0"/>
                <a:cs typeface="Calibri" panose="020F0502020204030204" pitchFamily="34" charset="0"/>
              </a:endParaRPr>
            </a:p>
          </p:txBody>
        </p:sp>
        <p:sp>
          <p:nvSpPr>
            <p:cNvPr id="28" name="Elipse 27">
              <a:extLst>
                <a:ext uri="{FF2B5EF4-FFF2-40B4-BE49-F238E27FC236}">
                  <a16:creationId xmlns:a16="http://schemas.microsoft.com/office/drawing/2014/main" id="{359F8226-2101-9040-961B-4613E3F5641F}"/>
                </a:ext>
              </a:extLst>
            </p:cNvPr>
            <p:cNvSpPr/>
            <p:nvPr/>
          </p:nvSpPr>
          <p:spPr>
            <a:xfrm>
              <a:off x="3967926" y="1063813"/>
              <a:ext cx="1066800" cy="508000"/>
            </a:xfrm>
            <a:prstGeom prst="ellipse">
              <a:avLst/>
            </a:prstGeom>
            <a:noFill/>
            <a:ln w="19050">
              <a:solidFill>
                <a:srgbClr val="FDC21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sz="1200" b="1">
                <a:latin typeface="Calibri" panose="020F0502020204030204" pitchFamily="34" charset="0"/>
                <a:cs typeface="Calibri" panose="020F0502020204030204" pitchFamily="34" charset="0"/>
              </a:endParaRPr>
            </a:p>
          </p:txBody>
        </p:sp>
      </p:grpSp>
      <p:grpSp>
        <p:nvGrpSpPr>
          <p:cNvPr id="29" name="Agrupar 4">
            <a:extLst>
              <a:ext uri="{FF2B5EF4-FFF2-40B4-BE49-F238E27FC236}">
                <a16:creationId xmlns:a16="http://schemas.microsoft.com/office/drawing/2014/main" id="{A0EAB4E9-8D4C-A144-A804-94DCDBB0C440}"/>
              </a:ext>
            </a:extLst>
          </p:cNvPr>
          <p:cNvGrpSpPr/>
          <p:nvPr/>
        </p:nvGrpSpPr>
        <p:grpSpPr>
          <a:xfrm>
            <a:off x="2950074" y="1169921"/>
            <a:ext cx="1252537" cy="584729"/>
            <a:chOff x="2874965" y="1025449"/>
            <a:chExt cx="1252537" cy="584729"/>
          </a:xfrm>
        </p:grpSpPr>
        <p:sp>
          <p:nvSpPr>
            <p:cNvPr id="30" name="Oval 15">
              <a:extLst>
                <a:ext uri="{FF2B5EF4-FFF2-40B4-BE49-F238E27FC236}">
                  <a16:creationId xmlns:a16="http://schemas.microsoft.com/office/drawing/2014/main" id="{C070FD6D-25F6-4848-8FCA-C7506150F593}"/>
                </a:ext>
              </a:extLst>
            </p:cNvPr>
            <p:cNvSpPr>
              <a:spLocks noChangeArrowheads="1"/>
            </p:cNvSpPr>
            <p:nvPr/>
          </p:nvSpPr>
          <p:spPr bwMode="auto">
            <a:xfrm>
              <a:off x="2874965" y="1025449"/>
              <a:ext cx="1252537" cy="584729"/>
            </a:xfrm>
            <a:prstGeom prst="ellipse">
              <a:avLst/>
            </a:prstGeom>
            <a:noFill/>
            <a:ln w="38100">
              <a:noFill/>
              <a:round/>
              <a:headEnd/>
              <a:tailEnd/>
            </a:ln>
            <a:effectLst>
              <a:prstShdw prst="shdw17" dist="17961" dir="2700000">
                <a:srgbClr val="990000"/>
              </a:prstShdw>
            </a:effectLst>
            <a:extLst>
              <a:ext uri="{909E8E84-426E-40dd-AFC4-6F175D3DCCD1}">
                <a14:hiddenFill xmlns:a14="http://schemas.microsoft.com/office/drawing/2010/main" xmlns="">
                  <a:solidFill>
                    <a:srgbClr val="FFFFFF"/>
                  </a:solidFill>
                </a14:hiddenFill>
              </a:ext>
            </a:extLst>
          </p:spPr>
          <p:txBody>
            <a:bodyPr wrap="none" anchor="ctr"/>
            <a:lstStyle/>
            <a:p>
              <a:pPr algn="ctr"/>
              <a:r>
                <a:rPr lang="es-CO" altLang="es-PE" b="1" dirty="0">
                  <a:latin typeface="Calibri" panose="020F0502020204030204" pitchFamily="34" charset="0"/>
                  <a:cs typeface="Calibri" panose="020F0502020204030204" pitchFamily="34" charset="0"/>
                </a:rPr>
                <a:t>Comprar</a:t>
              </a:r>
              <a:endParaRPr lang="en-US" altLang="es-PE" b="1" dirty="0">
                <a:latin typeface="Calibri" panose="020F0502020204030204" pitchFamily="34" charset="0"/>
                <a:cs typeface="Calibri" panose="020F0502020204030204" pitchFamily="34" charset="0"/>
              </a:endParaRPr>
            </a:p>
          </p:txBody>
        </p:sp>
        <p:sp>
          <p:nvSpPr>
            <p:cNvPr id="31" name="Elipse 30">
              <a:extLst>
                <a:ext uri="{FF2B5EF4-FFF2-40B4-BE49-F238E27FC236}">
                  <a16:creationId xmlns:a16="http://schemas.microsoft.com/office/drawing/2014/main" id="{72BD2376-E5EE-244E-8756-3732AC803995}"/>
                </a:ext>
              </a:extLst>
            </p:cNvPr>
            <p:cNvSpPr/>
            <p:nvPr/>
          </p:nvSpPr>
          <p:spPr>
            <a:xfrm>
              <a:off x="2967833" y="1063813"/>
              <a:ext cx="1066800" cy="508000"/>
            </a:xfrm>
            <a:prstGeom prst="ellipse">
              <a:avLst/>
            </a:prstGeom>
            <a:noFill/>
            <a:ln w="19050">
              <a:solidFill>
                <a:srgbClr val="EE463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sz="1200" b="1">
                <a:latin typeface="Calibri" panose="020F0502020204030204" pitchFamily="34" charset="0"/>
                <a:cs typeface="Calibri" panose="020F0502020204030204" pitchFamily="34" charset="0"/>
              </a:endParaRPr>
            </a:p>
          </p:txBody>
        </p:sp>
      </p:grpSp>
      <p:grpSp>
        <p:nvGrpSpPr>
          <p:cNvPr id="32" name="Agrupar 5">
            <a:extLst>
              <a:ext uri="{FF2B5EF4-FFF2-40B4-BE49-F238E27FC236}">
                <a16:creationId xmlns:a16="http://schemas.microsoft.com/office/drawing/2014/main" id="{2D0B2933-2680-414B-8B76-0156398F67EB}"/>
              </a:ext>
            </a:extLst>
          </p:cNvPr>
          <p:cNvGrpSpPr/>
          <p:nvPr/>
        </p:nvGrpSpPr>
        <p:grpSpPr>
          <a:xfrm>
            <a:off x="4941388" y="1169921"/>
            <a:ext cx="1252538" cy="584729"/>
            <a:chOff x="4917079" y="1025449"/>
            <a:chExt cx="1252538" cy="584729"/>
          </a:xfrm>
        </p:grpSpPr>
        <p:sp>
          <p:nvSpPr>
            <p:cNvPr id="33" name="Oval 16">
              <a:extLst>
                <a:ext uri="{FF2B5EF4-FFF2-40B4-BE49-F238E27FC236}">
                  <a16:creationId xmlns:a16="http://schemas.microsoft.com/office/drawing/2014/main" id="{B0A23612-B0E4-5941-ACCD-61B3D44DCEC0}"/>
                </a:ext>
              </a:extLst>
            </p:cNvPr>
            <p:cNvSpPr>
              <a:spLocks noChangeArrowheads="1"/>
            </p:cNvSpPr>
            <p:nvPr/>
          </p:nvSpPr>
          <p:spPr bwMode="auto">
            <a:xfrm>
              <a:off x="4917079" y="1025449"/>
              <a:ext cx="1252538" cy="584729"/>
            </a:xfrm>
            <a:prstGeom prst="ellipse">
              <a:avLst/>
            </a:prstGeom>
            <a:noFill/>
            <a:ln w="38100">
              <a:noFill/>
              <a:round/>
              <a:headEnd/>
              <a:tailEnd/>
            </a:ln>
            <a:effectLst>
              <a:prstShdw prst="shdw17" dist="17961" dir="2700000">
                <a:srgbClr val="1F7A1F"/>
              </a:prstShdw>
            </a:effectLst>
            <a:extLst>
              <a:ext uri="{909E8E84-426E-40dd-AFC4-6F175D3DCCD1}">
                <a14:hiddenFill xmlns:a14="http://schemas.microsoft.com/office/drawing/2010/main" xmlns="">
                  <a:solidFill>
                    <a:srgbClr val="FFFFFF"/>
                  </a:solidFill>
                </a14:hiddenFill>
              </a:ext>
            </a:extLst>
          </p:spPr>
          <p:txBody>
            <a:bodyPr wrap="none" anchor="ctr"/>
            <a:lstStyle/>
            <a:p>
              <a:pPr algn="ctr"/>
              <a:r>
                <a:rPr lang="es-CO" altLang="es-PE" b="1" dirty="0">
                  <a:latin typeface="Calibri" panose="020F0502020204030204" pitchFamily="34" charset="0"/>
                  <a:cs typeface="Calibri" panose="020F0502020204030204" pitchFamily="34" charset="0"/>
                </a:rPr>
                <a:t>Entregar</a:t>
              </a:r>
              <a:endParaRPr lang="en-US" altLang="es-PE" b="1" dirty="0">
                <a:latin typeface="Calibri" panose="020F0502020204030204" pitchFamily="34" charset="0"/>
                <a:cs typeface="Calibri" panose="020F0502020204030204" pitchFamily="34" charset="0"/>
              </a:endParaRPr>
            </a:p>
          </p:txBody>
        </p:sp>
        <p:sp>
          <p:nvSpPr>
            <p:cNvPr id="34" name="Elipse 33">
              <a:extLst>
                <a:ext uri="{FF2B5EF4-FFF2-40B4-BE49-F238E27FC236}">
                  <a16:creationId xmlns:a16="http://schemas.microsoft.com/office/drawing/2014/main" id="{29AD7453-E03F-524F-92F2-3F2AEE5C1FFB}"/>
                </a:ext>
              </a:extLst>
            </p:cNvPr>
            <p:cNvSpPr/>
            <p:nvPr/>
          </p:nvSpPr>
          <p:spPr>
            <a:xfrm>
              <a:off x="5009948" y="1063813"/>
              <a:ext cx="1066800" cy="508000"/>
            </a:xfrm>
            <a:prstGeom prst="ellipse">
              <a:avLst/>
            </a:prstGeom>
            <a:noFill/>
            <a:ln w="19050">
              <a:solidFill>
                <a:srgbClr val="92C14E"/>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sz="1200" b="1">
                <a:latin typeface="Calibri" panose="020F0502020204030204" pitchFamily="34" charset="0"/>
                <a:cs typeface="Calibri" panose="020F0502020204030204" pitchFamily="34" charset="0"/>
              </a:endParaRPr>
            </a:p>
          </p:txBody>
        </p:sp>
      </p:grpSp>
      <p:grpSp>
        <p:nvGrpSpPr>
          <p:cNvPr id="2" name="Grupo 1">
            <a:extLst>
              <a:ext uri="{FF2B5EF4-FFF2-40B4-BE49-F238E27FC236}">
                <a16:creationId xmlns:a16="http://schemas.microsoft.com/office/drawing/2014/main" id="{E658EBAC-2538-7645-8186-E345BF3E706E}"/>
              </a:ext>
            </a:extLst>
          </p:cNvPr>
          <p:cNvGrpSpPr/>
          <p:nvPr/>
        </p:nvGrpSpPr>
        <p:grpSpPr>
          <a:xfrm>
            <a:off x="1751187" y="2457686"/>
            <a:ext cx="5641626" cy="2711139"/>
            <a:chOff x="1434541" y="2457686"/>
            <a:chExt cx="5641626" cy="2711139"/>
          </a:xfrm>
        </p:grpSpPr>
        <p:sp>
          <p:nvSpPr>
            <p:cNvPr id="38" name="Rectángulo 37">
              <a:extLst>
                <a:ext uri="{FF2B5EF4-FFF2-40B4-BE49-F238E27FC236}">
                  <a16:creationId xmlns:a16="http://schemas.microsoft.com/office/drawing/2014/main" id="{34E05494-C7AE-264A-8534-B62B028517A4}"/>
                </a:ext>
              </a:extLst>
            </p:cNvPr>
            <p:cNvSpPr/>
            <p:nvPr/>
          </p:nvSpPr>
          <p:spPr>
            <a:xfrm>
              <a:off x="5732661" y="2457686"/>
              <a:ext cx="1343506" cy="781193"/>
            </a:xfrm>
            <a:prstGeom prst="rect">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 rtlCol="0" anchor="ctr"/>
            <a:lstStyle/>
            <a:p>
              <a:pPr marL="133350" lvl="0" indent="-133350">
                <a:buClr>
                  <a:srgbClr val="7F7F7F"/>
                </a:buClr>
                <a:buFont typeface="Arial" panose="020B0604020202020204" pitchFamily="34" charset="0"/>
                <a:buChar char="•"/>
              </a:pPr>
              <a:endParaRPr lang="es-PE" sz="1300" dirty="0">
                <a:solidFill>
                  <a:schemeClr val="tx1"/>
                </a:solidFill>
                <a:latin typeface="Calibri" panose="020F0502020204030204" pitchFamily="34" charset="0"/>
              </a:endParaRPr>
            </a:p>
          </p:txBody>
        </p:sp>
        <p:sp>
          <p:nvSpPr>
            <p:cNvPr id="39" name="Rectángulo 38">
              <a:extLst>
                <a:ext uri="{FF2B5EF4-FFF2-40B4-BE49-F238E27FC236}">
                  <a16:creationId xmlns:a16="http://schemas.microsoft.com/office/drawing/2014/main" id="{4792B561-0F22-FA4E-9AE5-BEFA5232EB66}"/>
                </a:ext>
              </a:extLst>
            </p:cNvPr>
            <p:cNvSpPr/>
            <p:nvPr/>
          </p:nvSpPr>
          <p:spPr>
            <a:xfrm>
              <a:off x="5732661" y="3422659"/>
              <a:ext cx="1343506" cy="781193"/>
            </a:xfrm>
            <a:prstGeom prst="rect">
              <a:avLst/>
            </a:prstGeom>
            <a:blipFill dpi="0" rotWithShape="1">
              <a:blip r:embed="rId4">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 rtlCol="0" anchor="ctr"/>
            <a:lstStyle/>
            <a:p>
              <a:pPr marL="133350" lvl="0" indent="-133350">
                <a:buClr>
                  <a:srgbClr val="7F7F7F"/>
                </a:buClr>
                <a:buFont typeface="Arial" panose="020B0604020202020204" pitchFamily="34" charset="0"/>
                <a:buChar char="•"/>
              </a:pPr>
              <a:endParaRPr lang="es-PE" sz="1300" dirty="0">
                <a:solidFill>
                  <a:schemeClr val="tx1"/>
                </a:solidFill>
                <a:latin typeface="Calibri" panose="020F0502020204030204" pitchFamily="34" charset="0"/>
              </a:endParaRPr>
            </a:p>
          </p:txBody>
        </p:sp>
        <p:sp>
          <p:nvSpPr>
            <p:cNvPr id="40" name="Rectángulo 39">
              <a:extLst>
                <a:ext uri="{FF2B5EF4-FFF2-40B4-BE49-F238E27FC236}">
                  <a16:creationId xmlns:a16="http://schemas.microsoft.com/office/drawing/2014/main" id="{D4D23DB8-43E5-0045-9D13-A79130484B87}"/>
                </a:ext>
              </a:extLst>
            </p:cNvPr>
            <p:cNvSpPr/>
            <p:nvPr/>
          </p:nvSpPr>
          <p:spPr>
            <a:xfrm>
              <a:off x="5732661" y="4387632"/>
              <a:ext cx="1343506" cy="781193"/>
            </a:xfrm>
            <a:prstGeom prst="rect">
              <a:avLst/>
            </a:prstGeom>
            <a:blipFill dpi="0" rotWithShape="1">
              <a:blip r:embed="rId5">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 rtlCol="0" anchor="ctr"/>
            <a:lstStyle/>
            <a:p>
              <a:pPr marL="133350" lvl="0" indent="-133350">
                <a:buClr>
                  <a:srgbClr val="7F7F7F"/>
                </a:buClr>
                <a:buFont typeface="Arial" panose="020B0604020202020204" pitchFamily="34" charset="0"/>
                <a:buChar char="•"/>
              </a:pPr>
              <a:endParaRPr lang="es-PE" sz="1300" dirty="0">
                <a:solidFill>
                  <a:schemeClr val="tx1"/>
                </a:solidFill>
                <a:latin typeface="Calibri" panose="020F0502020204030204" pitchFamily="34" charset="0"/>
              </a:endParaRPr>
            </a:p>
          </p:txBody>
        </p:sp>
        <p:sp>
          <p:nvSpPr>
            <p:cNvPr id="41" name="28 Flecha derecha">
              <a:extLst>
                <a:ext uri="{FF2B5EF4-FFF2-40B4-BE49-F238E27FC236}">
                  <a16:creationId xmlns:a16="http://schemas.microsoft.com/office/drawing/2014/main" id="{158F7905-B4EE-3B4E-B607-608569C376B9}"/>
                </a:ext>
              </a:extLst>
            </p:cNvPr>
            <p:cNvSpPr/>
            <p:nvPr/>
          </p:nvSpPr>
          <p:spPr>
            <a:xfrm>
              <a:off x="5297344" y="2693432"/>
              <a:ext cx="297398"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2" name="Rectángulo redondeado 41">
              <a:extLst>
                <a:ext uri="{FF2B5EF4-FFF2-40B4-BE49-F238E27FC236}">
                  <a16:creationId xmlns:a16="http://schemas.microsoft.com/office/drawing/2014/main" id="{BC3BD2F7-789F-E949-BFBD-5BAD71488FEC}"/>
                </a:ext>
              </a:extLst>
            </p:cNvPr>
            <p:cNvSpPr/>
            <p:nvPr/>
          </p:nvSpPr>
          <p:spPr>
            <a:xfrm>
              <a:off x="1434541" y="2476759"/>
              <a:ext cx="3724884" cy="76212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lvl="0" indent="-133350">
                <a:buClr>
                  <a:schemeClr val="bg1"/>
                </a:buClr>
                <a:buFont typeface="Arial" panose="020B0604020202020204" pitchFamily="34" charset="0"/>
                <a:buChar char="•"/>
              </a:pPr>
              <a:r>
                <a:rPr lang="es-PE" sz="1400" dirty="0">
                  <a:solidFill>
                    <a:schemeClr val="bg1"/>
                  </a:solidFill>
                  <a:latin typeface="Calibri" panose="020F0502020204030204" pitchFamily="34" charset="0"/>
                  <a:cs typeface="Calibri" panose="020F0502020204030204" pitchFamily="34" charset="0"/>
                </a:rPr>
                <a:t>Necesidad en el Mercado:</a:t>
              </a:r>
              <a:br>
                <a:rPr lang="es-PE" sz="1400" dirty="0">
                  <a:solidFill>
                    <a:schemeClr val="bg1"/>
                  </a:solidFill>
                  <a:latin typeface="Calibri" panose="020F0502020204030204" pitchFamily="34" charset="0"/>
                  <a:cs typeface="Calibri" panose="020F0502020204030204" pitchFamily="34" charset="0"/>
                </a:rPr>
              </a:br>
              <a:r>
                <a:rPr lang="es-PE" sz="1400" dirty="0">
                  <a:solidFill>
                    <a:schemeClr val="bg1"/>
                  </a:solidFill>
                  <a:latin typeface="Calibri" panose="020F0502020204030204" pitchFamily="34" charset="0"/>
                  <a:cs typeface="Calibri" panose="020F0502020204030204" pitchFamily="34" charset="0"/>
                </a:rPr>
                <a:t>Clientes demandan productos</a:t>
              </a:r>
            </a:p>
          </p:txBody>
        </p:sp>
        <p:sp>
          <p:nvSpPr>
            <p:cNvPr id="43" name="Rectángulo redondeado 42">
              <a:extLst>
                <a:ext uri="{FF2B5EF4-FFF2-40B4-BE49-F238E27FC236}">
                  <a16:creationId xmlns:a16="http://schemas.microsoft.com/office/drawing/2014/main" id="{0D8F0B27-941A-3A45-8E90-C5D2597BE2ED}"/>
                </a:ext>
              </a:extLst>
            </p:cNvPr>
            <p:cNvSpPr/>
            <p:nvPr/>
          </p:nvSpPr>
          <p:spPr>
            <a:xfrm>
              <a:off x="1434541" y="3423056"/>
              <a:ext cx="3724884" cy="76212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indent="-133350">
                <a:buClr>
                  <a:schemeClr val="bg1"/>
                </a:buClr>
                <a:buFont typeface="Arial" panose="020B0604020202020204" pitchFamily="34" charset="0"/>
                <a:buChar char="•"/>
              </a:pPr>
              <a:r>
                <a:rPr lang="es-ES_tradnl" dirty="0">
                  <a:solidFill>
                    <a:schemeClr val="bg1"/>
                  </a:solidFill>
                  <a:latin typeface="Calibri" panose="020F0502020204030204" pitchFamily="34" charset="0"/>
                  <a:ea typeface="+mn-ea"/>
                  <a:cs typeface="Calibri" panose="020F0502020204030204" pitchFamily="34" charset="0"/>
                  <a:sym typeface="Calibri"/>
                </a:rPr>
                <a:t>La empresa necesita proveedores</a:t>
              </a:r>
              <a:br>
                <a:rPr lang="es-ES_tradnl" dirty="0">
                  <a:solidFill>
                    <a:schemeClr val="bg1"/>
                  </a:solidFill>
                  <a:latin typeface="Calibri" panose="020F0502020204030204" pitchFamily="34" charset="0"/>
                  <a:ea typeface="+mn-ea"/>
                  <a:cs typeface="Calibri" panose="020F0502020204030204" pitchFamily="34" charset="0"/>
                  <a:sym typeface="Calibri"/>
                </a:rPr>
              </a:br>
              <a:r>
                <a:rPr lang="es-ES_tradnl" dirty="0">
                  <a:solidFill>
                    <a:schemeClr val="bg1"/>
                  </a:solidFill>
                  <a:latin typeface="Calibri" panose="020F0502020204030204" pitchFamily="34" charset="0"/>
                  <a:ea typeface="+mn-ea"/>
                  <a:cs typeface="Calibri" panose="020F0502020204030204" pitchFamily="34" charset="0"/>
                  <a:sym typeface="Calibri"/>
                </a:rPr>
                <a:t>que le vendan insumos.</a:t>
              </a:r>
              <a:endParaRPr lang="es-ES_tradnl" dirty="0">
                <a:solidFill>
                  <a:schemeClr val="bg1"/>
                </a:solidFill>
                <a:latin typeface="Calibri" panose="020F0502020204030204" pitchFamily="34" charset="0"/>
                <a:ea typeface="+mn-ea"/>
                <a:cs typeface="Calibri" panose="020F0502020204030204" pitchFamily="34" charset="0"/>
              </a:endParaRPr>
            </a:p>
          </p:txBody>
        </p:sp>
        <p:sp>
          <p:nvSpPr>
            <p:cNvPr id="44" name="28 Flecha derecha">
              <a:extLst>
                <a:ext uri="{FF2B5EF4-FFF2-40B4-BE49-F238E27FC236}">
                  <a16:creationId xmlns:a16="http://schemas.microsoft.com/office/drawing/2014/main" id="{5B254EB2-BF4F-6048-82E8-C2475B804AC0}"/>
                </a:ext>
              </a:extLst>
            </p:cNvPr>
            <p:cNvSpPr/>
            <p:nvPr/>
          </p:nvSpPr>
          <p:spPr>
            <a:xfrm>
              <a:off x="5297344" y="3639730"/>
              <a:ext cx="297398"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45" name="Rectángulo redondeado 44">
              <a:extLst>
                <a:ext uri="{FF2B5EF4-FFF2-40B4-BE49-F238E27FC236}">
                  <a16:creationId xmlns:a16="http://schemas.microsoft.com/office/drawing/2014/main" id="{73DDAB2A-4F66-6846-9969-E0B3B9FA8DC7}"/>
                </a:ext>
              </a:extLst>
            </p:cNvPr>
            <p:cNvSpPr/>
            <p:nvPr/>
          </p:nvSpPr>
          <p:spPr>
            <a:xfrm>
              <a:off x="1434541" y="4369354"/>
              <a:ext cx="3724884" cy="762120"/>
            </a:xfrm>
            <a:prstGeom prst="roundRect">
              <a:avLst>
                <a:gd name="adj" fmla="val 16033"/>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lvl="0" indent="-133350">
                <a:buClr>
                  <a:schemeClr val="bg1"/>
                </a:buClr>
                <a:buFont typeface="Arial" panose="020B0604020202020204" pitchFamily="34" charset="0"/>
                <a:buChar char="•"/>
              </a:pPr>
              <a:r>
                <a:rPr lang="es-ES_tradnl" dirty="0">
                  <a:solidFill>
                    <a:schemeClr val="bg1"/>
                  </a:solidFill>
                  <a:latin typeface="Calibri" panose="020F0502020204030204" pitchFamily="34" charset="0"/>
                  <a:ea typeface="+mn-ea"/>
                  <a:cs typeface="Calibri" panose="020F0502020204030204" pitchFamily="34" charset="0"/>
                  <a:sym typeface="Calibri"/>
                </a:rPr>
                <a:t>La empresa transforma los insumos</a:t>
              </a:r>
              <a:br>
                <a:rPr lang="es-ES_tradnl" dirty="0">
                  <a:solidFill>
                    <a:schemeClr val="bg1"/>
                  </a:solidFill>
                  <a:latin typeface="Calibri" panose="020F0502020204030204" pitchFamily="34" charset="0"/>
                  <a:ea typeface="+mn-ea"/>
                  <a:cs typeface="Calibri" panose="020F0502020204030204" pitchFamily="34" charset="0"/>
                  <a:sym typeface="Calibri"/>
                </a:rPr>
              </a:br>
              <a:r>
                <a:rPr lang="es-ES_tradnl" dirty="0">
                  <a:solidFill>
                    <a:schemeClr val="bg1"/>
                  </a:solidFill>
                  <a:latin typeface="Calibri" panose="020F0502020204030204" pitchFamily="34" charset="0"/>
                  <a:ea typeface="+mn-ea"/>
                  <a:cs typeface="Calibri" panose="020F0502020204030204" pitchFamily="34" charset="0"/>
                  <a:sym typeface="Calibri"/>
                </a:rPr>
                <a:t>en productos terminados para el mercado.</a:t>
              </a:r>
              <a:endParaRPr lang="es-ES_tradnl" dirty="0">
                <a:solidFill>
                  <a:schemeClr val="bg1"/>
                </a:solidFill>
                <a:latin typeface="Calibri" panose="020F0502020204030204" pitchFamily="34" charset="0"/>
                <a:ea typeface="+mn-ea"/>
                <a:cs typeface="Calibri" panose="020F0502020204030204" pitchFamily="34" charset="0"/>
              </a:endParaRPr>
            </a:p>
          </p:txBody>
        </p:sp>
        <p:sp>
          <p:nvSpPr>
            <p:cNvPr id="46" name="28 Flecha derecha">
              <a:extLst>
                <a:ext uri="{FF2B5EF4-FFF2-40B4-BE49-F238E27FC236}">
                  <a16:creationId xmlns:a16="http://schemas.microsoft.com/office/drawing/2014/main" id="{9D2B368A-4FD3-9145-B3E1-66C48CF45F2C}"/>
                </a:ext>
              </a:extLst>
            </p:cNvPr>
            <p:cNvSpPr/>
            <p:nvPr/>
          </p:nvSpPr>
          <p:spPr>
            <a:xfrm>
              <a:off x="5297344" y="4586028"/>
              <a:ext cx="297398" cy="340338"/>
            </a:xfrm>
            <a:prstGeom prst="rightArrow">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10"/>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MACROPROCESOS DE LA CADENA DE SUMINISTROS</a:t>
            </a:r>
            <a:endParaRPr dirty="0">
              <a:latin typeface="Calibri" panose="020F0502020204030204" pitchFamily="34" charset="0"/>
              <a:cs typeface="Calibri" panose="020F0502020204030204" pitchFamily="34" charset="0"/>
            </a:endParaRPr>
          </a:p>
        </p:txBody>
      </p:sp>
      <p:sp>
        <p:nvSpPr>
          <p:cNvPr id="199" name="Google Shape;199;p10"/>
          <p:cNvSpPr/>
          <p:nvPr/>
        </p:nvSpPr>
        <p:spPr>
          <a:xfrm>
            <a:off x="5697043" y="2416723"/>
            <a:ext cx="1810068" cy="471370"/>
          </a:xfrm>
          <a:prstGeom prst="ellipse">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chemeClr val="bg1"/>
                </a:solidFill>
                <a:latin typeface="Calibri"/>
                <a:ea typeface="Calibri"/>
                <a:cs typeface="Calibri"/>
                <a:sym typeface="Calibri"/>
              </a:rPr>
              <a:t>DISTRIBUCIÓN</a:t>
            </a:r>
            <a:endParaRPr sz="1200" dirty="0">
              <a:solidFill>
                <a:schemeClr val="bg1"/>
              </a:solidFill>
              <a:latin typeface="Calibri" panose="020F0502020204030204" pitchFamily="34" charset="0"/>
              <a:cs typeface="Calibri" panose="020F0502020204030204" pitchFamily="34" charset="0"/>
            </a:endParaRPr>
          </a:p>
        </p:txBody>
      </p:sp>
      <p:cxnSp>
        <p:nvCxnSpPr>
          <p:cNvPr id="202" name="Google Shape;202;p10"/>
          <p:cNvCxnSpPr>
            <a:cxnSpLocks/>
          </p:cNvCxnSpPr>
          <p:nvPr/>
        </p:nvCxnSpPr>
        <p:spPr>
          <a:xfrm>
            <a:off x="3095469" y="1677875"/>
            <a:ext cx="1309200" cy="212100"/>
          </a:xfrm>
          <a:prstGeom prst="bentConnector2">
            <a:avLst/>
          </a:prstGeom>
          <a:noFill/>
          <a:ln w="25400" cap="flat" cmpd="sng">
            <a:solidFill>
              <a:srgbClr val="EE4639"/>
            </a:solidFill>
            <a:prstDash val="solid"/>
            <a:round/>
            <a:headEnd type="none" w="sm" len="sm"/>
            <a:tailEnd type="triangle" w="med" len="med"/>
          </a:ln>
        </p:spPr>
      </p:cxnSp>
      <p:cxnSp>
        <p:nvCxnSpPr>
          <p:cNvPr id="203" name="Google Shape;203;p10"/>
          <p:cNvCxnSpPr>
            <a:cxnSpLocks/>
          </p:cNvCxnSpPr>
          <p:nvPr/>
        </p:nvCxnSpPr>
        <p:spPr>
          <a:xfrm>
            <a:off x="5385996" y="2085759"/>
            <a:ext cx="1216200" cy="330900"/>
          </a:xfrm>
          <a:prstGeom prst="bentConnector2">
            <a:avLst/>
          </a:prstGeom>
          <a:noFill/>
          <a:ln w="25400" cap="flat" cmpd="sng">
            <a:solidFill>
              <a:srgbClr val="EE4639"/>
            </a:solidFill>
            <a:prstDash val="solid"/>
            <a:round/>
            <a:headEnd type="none" w="sm" len="sm"/>
            <a:tailEnd type="triangle" w="med" len="med"/>
          </a:ln>
        </p:spPr>
      </p:cxnSp>
      <p:sp>
        <p:nvSpPr>
          <p:cNvPr id="10" name="Rectangle 5">
            <a:extLst>
              <a:ext uri="{FF2B5EF4-FFF2-40B4-BE49-F238E27FC236}">
                <a16:creationId xmlns:a16="http://schemas.microsoft.com/office/drawing/2014/main" id="{D623922A-6AE1-5247-9B62-C2CA5E3422F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42" name="Grupo 41">
            <a:extLst>
              <a:ext uri="{FF2B5EF4-FFF2-40B4-BE49-F238E27FC236}">
                <a16:creationId xmlns:a16="http://schemas.microsoft.com/office/drawing/2014/main" id="{B311E904-F0F2-2E49-9733-8347138B18EE}"/>
              </a:ext>
            </a:extLst>
          </p:cNvPr>
          <p:cNvGrpSpPr/>
          <p:nvPr/>
        </p:nvGrpSpPr>
        <p:grpSpPr>
          <a:xfrm>
            <a:off x="2146824" y="2888844"/>
            <a:ext cx="4828198" cy="2347699"/>
            <a:chOff x="2146824" y="2888844"/>
            <a:chExt cx="4828198" cy="2347699"/>
          </a:xfrm>
        </p:grpSpPr>
        <p:grpSp>
          <p:nvGrpSpPr>
            <p:cNvPr id="11" name="Grupo 10">
              <a:extLst>
                <a:ext uri="{FF2B5EF4-FFF2-40B4-BE49-F238E27FC236}">
                  <a16:creationId xmlns:a16="http://schemas.microsoft.com/office/drawing/2014/main" id="{8A5A8F62-77D7-9246-9DD8-ECB3B54EB033}"/>
                </a:ext>
              </a:extLst>
            </p:cNvPr>
            <p:cNvGrpSpPr/>
            <p:nvPr/>
          </p:nvGrpSpPr>
          <p:grpSpPr>
            <a:xfrm>
              <a:off x="2146824" y="3465554"/>
              <a:ext cx="4828198" cy="1123692"/>
              <a:chOff x="2131931" y="5671602"/>
              <a:chExt cx="4828198" cy="1123692"/>
            </a:xfrm>
          </p:grpSpPr>
          <p:pic>
            <p:nvPicPr>
              <p:cNvPr id="3" name="Imagen 2">
                <a:extLst>
                  <a:ext uri="{FF2B5EF4-FFF2-40B4-BE49-F238E27FC236}">
                    <a16:creationId xmlns:a16="http://schemas.microsoft.com/office/drawing/2014/main" id="{61AFDD78-A133-654A-91F4-A12AA652C941}"/>
                  </a:ext>
                </a:extLst>
              </p:cNvPr>
              <p:cNvPicPr>
                <a:picLocks noChangeAspect="1"/>
              </p:cNvPicPr>
              <p:nvPr/>
            </p:nvPicPr>
            <p:blipFill>
              <a:blip r:embed="rId3"/>
              <a:stretch>
                <a:fillRect/>
              </a:stretch>
            </p:blipFill>
            <p:spPr>
              <a:xfrm>
                <a:off x="3305992" y="5841839"/>
                <a:ext cx="543707" cy="543707"/>
              </a:xfrm>
              <a:prstGeom prst="rect">
                <a:avLst/>
              </a:prstGeom>
            </p:spPr>
          </p:pic>
          <p:pic>
            <p:nvPicPr>
              <p:cNvPr id="5" name="Imagen 4">
                <a:extLst>
                  <a:ext uri="{FF2B5EF4-FFF2-40B4-BE49-F238E27FC236}">
                    <a16:creationId xmlns:a16="http://schemas.microsoft.com/office/drawing/2014/main" id="{FD6BA3C3-8E4B-C748-817D-92B4B0A75961}"/>
                  </a:ext>
                </a:extLst>
              </p:cNvPr>
              <p:cNvPicPr>
                <a:picLocks noChangeAspect="1"/>
              </p:cNvPicPr>
              <p:nvPr/>
            </p:nvPicPr>
            <p:blipFill>
              <a:blip r:embed="rId4"/>
              <a:stretch>
                <a:fillRect/>
              </a:stretch>
            </p:blipFill>
            <p:spPr>
              <a:xfrm>
                <a:off x="2262051" y="5871038"/>
                <a:ext cx="543707" cy="524055"/>
              </a:xfrm>
              <a:prstGeom prst="rect">
                <a:avLst/>
              </a:prstGeom>
            </p:spPr>
          </p:pic>
          <p:pic>
            <p:nvPicPr>
              <p:cNvPr id="46" name="Imagen 45">
                <a:extLst>
                  <a:ext uri="{FF2B5EF4-FFF2-40B4-BE49-F238E27FC236}">
                    <a16:creationId xmlns:a16="http://schemas.microsoft.com/office/drawing/2014/main" id="{9F552AAB-D427-D64E-A0A2-2135FACD8569}"/>
                  </a:ext>
                </a:extLst>
              </p:cNvPr>
              <p:cNvPicPr>
                <a:picLocks noChangeAspect="1"/>
              </p:cNvPicPr>
              <p:nvPr/>
            </p:nvPicPr>
            <p:blipFill>
              <a:blip r:embed="rId4"/>
              <a:stretch>
                <a:fillRect/>
              </a:stretch>
            </p:blipFill>
            <p:spPr>
              <a:xfrm>
                <a:off x="4389776" y="5871038"/>
                <a:ext cx="543707" cy="524055"/>
              </a:xfrm>
              <a:prstGeom prst="rect">
                <a:avLst/>
              </a:prstGeom>
            </p:spPr>
          </p:pic>
          <p:pic>
            <p:nvPicPr>
              <p:cNvPr id="6" name="Imagen 5">
                <a:extLst>
                  <a:ext uri="{FF2B5EF4-FFF2-40B4-BE49-F238E27FC236}">
                    <a16:creationId xmlns:a16="http://schemas.microsoft.com/office/drawing/2014/main" id="{3E724739-D26F-9E4C-A87F-58EC086E24D6}"/>
                  </a:ext>
                </a:extLst>
              </p:cNvPr>
              <p:cNvPicPr>
                <a:picLocks noChangeAspect="1"/>
              </p:cNvPicPr>
              <p:nvPr/>
            </p:nvPicPr>
            <p:blipFill>
              <a:blip r:embed="rId5"/>
              <a:stretch>
                <a:fillRect/>
              </a:stretch>
            </p:blipFill>
            <p:spPr>
              <a:xfrm>
                <a:off x="5390849" y="5977044"/>
                <a:ext cx="434641" cy="380311"/>
              </a:xfrm>
              <a:prstGeom prst="rect">
                <a:avLst/>
              </a:prstGeom>
            </p:spPr>
          </p:pic>
          <p:pic>
            <p:nvPicPr>
              <p:cNvPr id="7" name="Imagen 6">
                <a:extLst>
                  <a:ext uri="{FF2B5EF4-FFF2-40B4-BE49-F238E27FC236}">
                    <a16:creationId xmlns:a16="http://schemas.microsoft.com/office/drawing/2014/main" id="{FBB9FF5E-215B-8844-A1D7-4249551A9CC3}"/>
                  </a:ext>
                </a:extLst>
              </p:cNvPr>
              <p:cNvPicPr>
                <a:picLocks noChangeAspect="1"/>
              </p:cNvPicPr>
              <p:nvPr/>
            </p:nvPicPr>
            <p:blipFill>
              <a:blip r:embed="rId6"/>
              <a:stretch>
                <a:fillRect/>
              </a:stretch>
            </p:blipFill>
            <p:spPr>
              <a:xfrm flipH="1">
                <a:off x="6395424" y="5987139"/>
                <a:ext cx="413543" cy="380312"/>
              </a:xfrm>
              <a:prstGeom prst="rect">
                <a:avLst/>
              </a:prstGeom>
            </p:spPr>
          </p:pic>
          <p:sp>
            <p:nvSpPr>
              <p:cNvPr id="49" name="Google Shape;197;p10">
                <a:extLst>
                  <a:ext uri="{FF2B5EF4-FFF2-40B4-BE49-F238E27FC236}">
                    <a16:creationId xmlns:a16="http://schemas.microsoft.com/office/drawing/2014/main" id="{42F9549F-4A31-084A-89E7-220FDC1978F2}"/>
                  </a:ext>
                </a:extLst>
              </p:cNvPr>
              <p:cNvSpPr txBox="1"/>
              <p:nvPr/>
            </p:nvSpPr>
            <p:spPr>
              <a:xfrm>
                <a:off x="2131931" y="6438905"/>
                <a:ext cx="697578" cy="123111"/>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Proveedor</a:t>
                </a:r>
                <a:endParaRPr lang="es-ES_tradnl" sz="800" b="1" dirty="0">
                  <a:latin typeface="Calibri" panose="020F0502020204030204" pitchFamily="34" charset="0"/>
                  <a:cs typeface="Calibri" panose="020F0502020204030204" pitchFamily="34" charset="0"/>
                </a:endParaRPr>
              </a:p>
            </p:txBody>
          </p:sp>
          <p:sp>
            <p:nvSpPr>
              <p:cNvPr id="50" name="Google Shape;197;p10">
                <a:extLst>
                  <a:ext uri="{FF2B5EF4-FFF2-40B4-BE49-F238E27FC236}">
                    <a16:creationId xmlns:a16="http://schemas.microsoft.com/office/drawing/2014/main" id="{BE439D9F-63A1-184E-878B-D12EC19D2EF3}"/>
                  </a:ext>
                </a:extLst>
              </p:cNvPr>
              <p:cNvSpPr txBox="1"/>
              <p:nvPr/>
            </p:nvSpPr>
            <p:spPr>
              <a:xfrm>
                <a:off x="3208826" y="6438905"/>
                <a:ext cx="697578" cy="123111"/>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Manufactura</a:t>
                </a:r>
                <a:endParaRPr lang="es-ES_tradnl" sz="800" b="1" dirty="0">
                  <a:latin typeface="Calibri" panose="020F0502020204030204" pitchFamily="34" charset="0"/>
                  <a:cs typeface="Calibri" panose="020F0502020204030204" pitchFamily="34" charset="0"/>
                </a:endParaRPr>
              </a:p>
            </p:txBody>
          </p:sp>
          <p:sp>
            <p:nvSpPr>
              <p:cNvPr id="51" name="Google Shape;197;p10">
                <a:extLst>
                  <a:ext uri="{FF2B5EF4-FFF2-40B4-BE49-F238E27FC236}">
                    <a16:creationId xmlns:a16="http://schemas.microsoft.com/office/drawing/2014/main" id="{8873082F-6F7A-7D49-954F-08655007B4DF}"/>
                  </a:ext>
                </a:extLst>
              </p:cNvPr>
              <p:cNvSpPr txBox="1"/>
              <p:nvPr/>
            </p:nvSpPr>
            <p:spPr>
              <a:xfrm>
                <a:off x="4275560" y="6438905"/>
                <a:ext cx="697578" cy="123111"/>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Distribución</a:t>
                </a:r>
                <a:endParaRPr lang="es-ES_tradnl" sz="800" b="1" dirty="0">
                  <a:latin typeface="Calibri" panose="020F0502020204030204" pitchFamily="34" charset="0"/>
                  <a:cs typeface="Calibri" panose="020F0502020204030204" pitchFamily="34" charset="0"/>
                </a:endParaRPr>
              </a:p>
            </p:txBody>
          </p:sp>
          <p:sp>
            <p:nvSpPr>
              <p:cNvPr id="52" name="Google Shape;197;p10">
                <a:extLst>
                  <a:ext uri="{FF2B5EF4-FFF2-40B4-BE49-F238E27FC236}">
                    <a16:creationId xmlns:a16="http://schemas.microsoft.com/office/drawing/2014/main" id="{95D72CB8-905B-9A4F-BCFC-B0E8F26BA659}"/>
                  </a:ext>
                </a:extLst>
              </p:cNvPr>
              <p:cNvSpPr txBox="1"/>
              <p:nvPr/>
            </p:nvSpPr>
            <p:spPr>
              <a:xfrm>
                <a:off x="5273483" y="6438905"/>
                <a:ext cx="697578" cy="13849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900" b="1" dirty="0">
                    <a:solidFill>
                      <a:schemeClr val="dk1"/>
                    </a:solidFill>
                    <a:latin typeface="Calibri"/>
                    <a:ea typeface="Calibri"/>
                    <a:cs typeface="Calibri"/>
                    <a:sym typeface="Calibri"/>
                  </a:rPr>
                  <a:t>Vendedor</a:t>
                </a:r>
                <a:endParaRPr lang="es-ES_tradnl" sz="900" b="1" dirty="0">
                  <a:latin typeface="Calibri" panose="020F0502020204030204" pitchFamily="34" charset="0"/>
                  <a:cs typeface="Calibri" panose="020F0502020204030204" pitchFamily="34" charset="0"/>
                </a:endParaRPr>
              </a:p>
            </p:txBody>
          </p:sp>
          <p:sp>
            <p:nvSpPr>
              <p:cNvPr id="53" name="Google Shape;197;p10">
                <a:extLst>
                  <a:ext uri="{FF2B5EF4-FFF2-40B4-BE49-F238E27FC236}">
                    <a16:creationId xmlns:a16="http://schemas.microsoft.com/office/drawing/2014/main" id="{37448922-2596-EC4E-8C7C-8092E72C47F4}"/>
                  </a:ext>
                </a:extLst>
              </p:cNvPr>
              <p:cNvSpPr txBox="1"/>
              <p:nvPr/>
            </p:nvSpPr>
            <p:spPr>
              <a:xfrm>
                <a:off x="6262551" y="6438905"/>
                <a:ext cx="697578" cy="123111"/>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Consumidor</a:t>
                </a:r>
                <a:endParaRPr lang="es-ES_tradnl" sz="800" b="1" dirty="0">
                  <a:latin typeface="Calibri" panose="020F0502020204030204" pitchFamily="34" charset="0"/>
                  <a:cs typeface="Calibri" panose="020F0502020204030204" pitchFamily="34" charset="0"/>
                </a:endParaRPr>
              </a:p>
            </p:txBody>
          </p:sp>
          <p:sp>
            <p:nvSpPr>
              <p:cNvPr id="54" name="Google Shape;197;p10">
                <a:extLst>
                  <a:ext uri="{FF2B5EF4-FFF2-40B4-BE49-F238E27FC236}">
                    <a16:creationId xmlns:a16="http://schemas.microsoft.com/office/drawing/2014/main" id="{5114D3F7-171B-F440-BB90-AC637C340B41}"/>
                  </a:ext>
                </a:extLst>
              </p:cNvPr>
              <p:cNvSpPr txBox="1"/>
              <p:nvPr/>
            </p:nvSpPr>
            <p:spPr>
              <a:xfrm>
                <a:off x="2644791" y="6395093"/>
                <a:ext cx="697578" cy="215444"/>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700" b="1" dirty="0">
                    <a:solidFill>
                      <a:srgbClr val="EE4639"/>
                    </a:solidFill>
                    <a:latin typeface="Calibri"/>
                    <a:ea typeface="Calibri"/>
                    <a:cs typeface="Calibri"/>
                    <a:sym typeface="Calibri"/>
                  </a:rPr>
                  <a:t>Flujo de</a:t>
                </a:r>
              </a:p>
              <a:p>
                <a:pPr marL="11112" marR="0" lvl="0" indent="0" algn="ctr" rtl="0">
                  <a:spcBef>
                    <a:spcPts val="0"/>
                  </a:spcBef>
                  <a:spcAft>
                    <a:spcPts val="0"/>
                  </a:spcAft>
                  <a:buNone/>
                </a:pPr>
                <a:r>
                  <a:rPr lang="es-ES_tradnl" sz="700" b="1" dirty="0">
                    <a:solidFill>
                      <a:srgbClr val="EE4639"/>
                    </a:solidFill>
                    <a:latin typeface="Calibri"/>
                    <a:cs typeface="Calibri"/>
                    <a:sym typeface="Calibri"/>
                  </a:rPr>
                  <a:t>productos</a:t>
                </a:r>
                <a:endParaRPr lang="es-ES_tradnl" sz="700" b="1" dirty="0">
                  <a:solidFill>
                    <a:srgbClr val="EE4639"/>
                  </a:solidFill>
                  <a:latin typeface="Calibri" panose="020F0502020204030204" pitchFamily="34" charset="0"/>
                  <a:cs typeface="Calibri" panose="020F0502020204030204" pitchFamily="34" charset="0"/>
                </a:endParaRPr>
              </a:p>
            </p:txBody>
          </p:sp>
          <p:sp>
            <p:nvSpPr>
              <p:cNvPr id="55" name="Google Shape;197;p10">
                <a:extLst>
                  <a:ext uri="{FF2B5EF4-FFF2-40B4-BE49-F238E27FC236}">
                    <a16:creationId xmlns:a16="http://schemas.microsoft.com/office/drawing/2014/main" id="{C47AF5F0-BDDE-174B-AE4C-96B24279EB03}"/>
                  </a:ext>
                </a:extLst>
              </p:cNvPr>
              <p:cNvSpPr txBox="1"/>
              <p:nvPr/>
            </p:nvSpPr>
            <p:spPr>
              <a:xfrm>
                <a:off x="3757974" y="6395093"/>
                <a:ext cx="697578" cy="215444"/>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700" b="1" dirty="0">
                    <a:solidFill>
                      <a:srgbClr val="EE4639"/>
                    </a:solidFill>
                    <a:latin typeface="Calibri"/>
                    <a:ea typeface="Calibri"/>
                    <a:cs typeface="Calibri"/>
                    <a:sym typeface="Calibri"/>
                  </a:rPr>
                  <a:t>Flujo de</a:t>
                </a:r>
              </a:p>
              <a:p>
                <a:pPr marL="11112" marR="0" lvl="0" indent="0" algn="ctr" rtl="0">
                  <a:spcBef>
                    <a:spcPts val="0"/>
                  </a:spcBef>
                  <a:spcAft>
                    <a:spcPts val="0"/>
                  </a:spcAft>
                  <a:buNone/>
                </a:pPr>
                <a:r>
                  <a:rPr lang="es-ES_tradnl" sz="700" b="1" dirty="0">
                    <a:solidFill>
                      <a:srgbClr val="EE4639"/>
                    </a:solidFill>
                    <a:latin typeface="Calibri"/>
                    <a:cs typeface="Calibri"/>
                    <a:sym typeface="Calibri"/>
                  </a:rPr>
                  <a:t>productos</a:t>
                </a:r>
                <a:endParaRPr lang="es-ES_tradnl" sz="700" b="1" dirty="0">
                  <a:solidFill>
                    <a:srgbClr val="EE4639"/>
                  </a:solidFill>
                  <a:latin typeface="Calibri" panose="020F0502020204030204" pitchFamily="34" charset="0"/>
                  <a:cs typeface="Calibri" panose="020F0502020204030204" pitchFamily="34" charset="0"/>
                </a:endParaRPr>
              </a:p>
            </p:txBody>
          </p:sp>
          <p:sp>
            <p:nvSpPr>
              <p:cNvPr id="56" name="Google Shape;197;p10">
                <a:extLst>
                  <a:ext uri="{FF2B5EF4-FFF2-40B4-BE49-F238E27FC236}">
                    <a16:creationId xmlns:a16="http://schemas.microsoft.com/office/drawing/2014/main" id="{39CFBFBD-50B3-714E-838C-16E4D573DD5A}"/>
                  </a:ext>
                </a:extLst>
              </p:cNvPr>
              <p:cNvSpPr txBox="1"/>
              <p:nvPr/>
            </p:nvSpPr>
            <p:spPr>
              <a:xfrm>
                <a:off x="4807546" y="6395093"/>
                <a:ext cx="697578" cy="215444"/>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700" b="1" dirty="0">
                    <a:solidFill>
                      <a:srgbClr val="EE4639"/>
                    </a:solidFill>
                    <a:latin typeface="Calibri"/>
                    <a:ea typeface="Calibri"/>
                    <a:cs typeface="Calibri"/>
                    <a:sym typeface="Calibri"/>
                  </a:rPr>
                  <a:t>Flujo de</a:t>
                </a:r>
              </a:p>
              <a:p>
                <a:pPr marL="11112" marR="0" lvl="0" indent="0" algn="ctr" rtl="0">
                  <a:spcBef>
                    <a:spcPts val="0"/>
                  </a:spcBef>
                  <a:spcAft>
                    <a:spcPts val="0"/>
                  </a:spcAft>
                  <a:buNone/>
                </a:pPr>
                <a:r>
                  <a:rPr lang="es-ES_tradnl" sz="700" b="1" dirty="0">
                    <a:solidFill>
                      <a:srgbClr val="EE4639"/>
                    </a:solidFill>
                    <a:latin typeface="Calibri"/>
                    <a:cs typeface="Calibri"/>
                    <a:sym typeface="Calibri"/>
                  </a:rPr>
                  <a:t>productos</a:t>
                </a:r>
                <a:endParaRPr lang="es-ES_tradnl" sz="700" b="1" dirty="0">
                  <a:solidFill>
                    <a:srgbClr val="EE4639"/>
                  </a:solidFill>
                  <a:latin typeface="Calibri" panose="020F0502020204030204" pitchFamily="34" charset="0"/>
                  <a:cs typeface="Calibri" panose="020F0502020204030204" pitchFamily="34" charset="0"/>
                </a:endParaRPr>
              </a:p>
            </p:txBody>
          </p:sp>
          <p:sp>
            <p:nvSpPr>
              <p:cNvPr id="57" name="Google Shape;197;p10">
                <a:extLst>
                  <a:ext uri="{FF2B5EF4-FFF2-40B4-BE49-F238E27FC236}">
                    <a16:creationId xmlns:a16="http://schemas.microsoft.com/office/drawing/2014/main" id="{EDA342D7-82CA-2F48-9CB9-DB1CA87F1A97}"/>
                  </a:ext>
                </a:extLst>
              </p:cNvPr>
              <p:cNvSpPr txBox="1"/>
              <p:nvPr/>
            </p:nvSpPr>
            <p:spPr>
              <a:xfrm>
                <a:off x="5737849" y="6395093"/>
                <a:ext cx="697578" cy="215444"/>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700" b="1" dirty="0">
                    <a:solidFill>
                      <a:srgbClr val="EE4639"/>
                    </a:solidFill>
                    <a:latin typeface="Calibri"/>
                    <a:ea typeface="Calibri"/>
                    <a:cs typeface="Calibri"/>
                    <a:sym typeface="Calibri"/>
                  </a:rPr>
                  <a:t>Flujo de</a:t>
                </a:r>
              </a:p>
              <a:p>
                <a:pPr marL="11112" marR="0" lvl="0" indent="0" algn="ctr" rtl="0">
                  <a:spcBef>
                    <a:spcPts val="0"/>
                  </a:spcBef>
                  <a:spcAft>
                    <a:spcPts val="0"/>
                  </a:spcAft>
                  <a:buNone/>
                </a:pPr>
                <a:r>
                  <a:rPr lang="es-ES_tradnl" sz="700" b="1" dirty="0">
                    <a:solidFill>
                      <a:srgbClr val="EE4639"/>
                    </a:solidFill>
                    <a:latin typeface="Calibri"/>
                    <a:cs typeface="Calibri"/>
                    <a:sym typeface="Calibri"/>
                  </a:rPr>
                  <a:t>productos</a:t>
                </a:r>
                <a:endParaRPr lang="es-ES_tradnl" sz="700" b="1" dirty="0">
                  <a:solidFill>
                    <a:srgbClr val="EE4639"/>
                  </a:solidFill>
                  <a:latin typeface="Calibri" panose="020F0502020204030204" pitchFamily="34" charset="0"/>
                  <a:cs typeface="Calibri" panose="020F0502020204030204" pitchFamily="34" charset="0"/>
                </a:endParaRPr>
              </a:p>
            </p:txBody>
          </p:sp>
          <p:sp>
            <p:nvSpPr>
              <p:cNvPr id="58" name="28 Flecha derecha">
                <a:extLst>
                  <a:ext uri="{FF2B5EF4-FFF2-40B4-BE49-F238E27FC236}">
                    <a16:creationId xmlns:a16="http://schemas.microsoft.com/office/drawing/2014/main" id="{88A3BBAB-7838-6F40-A8CA-00F2DE1C9790}"/>
                  </a:ext>
                </a:extLst>
              </p:cNvPr>
              <p:cNvSpPr/>
              <p:nvPr/>
            </p:nvSpPr>
            <p:spPr>
              <a:xfrm>
                <a:off x="2927835" y="6074038"/>
                <a:ext cx="231090" cy="27473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59" name="28 Flecha derecha">
                <a:extLst>
                  <a:ext uri="{FF2B5EF4-FFF2-40B4-BE49-F238E27FC236}">
                    <a16:creationId xmlns:a16="http://schemas.microsoft.com/office/drawing/2014/main" id="{8DEF5A10-C0D5-304E-8644-866E2CEE57B9}"/>
                  </a:ext>
                </a:extLst>
              </p:cNvPr>
              <p:cNvSpPr/>
              <p:nvPr/>
            </p:nvSpPr>
            <p:spPr>
              <a:xfrm>
                <a:off x="4009212" y="6074038"/>
                <a:ext cx="231090" cy="27473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60" name="28 Flecha derecha">
                <a:extLst>
                  <a:ext uri="{FF2B5EF4-FFF2-40B4-BE49-F238E27FC236}">
                    <a16:creationId xmlns:a16="http://schemas.microsoft.com/office/drawing/2014/main" id="{4B5C582F-08D6-5E49-8EEB-4A1D662B73A0}"/>
                  </a:ext>
                </a:extLst>
              </p:cNvPr>
              <p:cNvSpPr/>
              <p:nvPr/>
            </p:nvSpPr>
            <p:spPr>
              <a:xfrm>
                <a:off x="5034930" y="6074038"/>
                <a:ext cx="231090" cy="27473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61" name="28 Flecha derecha">
                <a:extLst>
                  <a:ext uri="{FF2B5EF4-FFF2-40B4-BE49-F238E27FC236}">
                    <a16:creationId xmlns:a16="http://schemas.microsoft.com/office/drawing/2014/main" id="{9EF258B8-D6C9-AC41-AD86-BCB5CA404BDB}"/>
                  </a:ext>
                </a:extLst>
              </p:cNvPr>
              <p:cNvSpPr/>
              <p:nvPr/>
            </p:nvSpPr>
            <p:spPr>
              <a:xfrm>
                <a:off x="5997038" y="6074038"/>
                <a:ext cx="231090" cy="27473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pic>
            <p:nvPicPr>
              <p:cNvPr id="9" name="Imagen 8">
                <a:extLst>
                  <a:ext uri="{FF2B5EF4-FFF2-40B4-BE49-F238E27FC236}">
                    <a16:creationId xmlns:a16="http://schemas.microsoft.com/office/drawing/2014/main" id="{FDF48D59-E0C4-B140-B51A-1E4580CF364F}"/>
                  </a:ext>
                </a:extLst>
              </p:cNvPr>
              <p:cNvPicPr>
                <a:picLocks noChangeAspect="1"/>
              </p:cNvPicPr>
              <p:nvPr/>
            </p:nvPicPr>
            <p:blipFill>
              <a:blip r:embed="rId7"/>
              <a:stretch>
                <a:fillRect/>
              </a:stretch>
            </p:blipFill>
            <p:spPr>
              <a:xfrm>
                <a:off x="2309757" y="5671602"/>
                <a:ext cx="510104" cy="177481"/>
              </a:xfrm>
              <a:prstGeom prst="rect">
                <a:avLst/>
              </a:prstGeom>
            </p:spPr>
          </p:pic>
          <p:pic>
            <p:nvPicPr>
              <p:cNvPr id="64" name="Imagen 63">
                <a:extLst>
                  <a:ext uri="{FF2B5EF4-FFF2-40B4-BE49-F238E27FC236}">
                    <a16:creationId xmlns:a16="http://schemas.microsoft.com/office/drawing/2014/main" id="{3676E8D2-C74B-2D47-9C9D-9BED3CCF41E8}"/>
                  </a:ext>
                </a:extLst>
              </p:cNvPr>
              <p:cNvPicPr>
                <a:picLocks noChangeAspect="1"/>
              </p:cNvPicPr>
              <p:nvPr/>
            </p:nvPicPr>
            <p:blipFill>
              <a:blip r:embed="rId7"/>
              <a:stretch>
                <a:fillRect/>
              </a:stretch>
            </p:blipFill>
            <p:spPr>
              <a:xfrm>
                <a:off x="3367280" y="5671602"/>
                <a:ext cx="510104" cy="177481"/>
              </a:xfrm>
              <a:prstGeom prst="rect">
                <a:avLst/>
              </a:prstGeom>
            </p:spPr>
          </p:pic>
          <p:pic>
            <p:nvPicPr>
              <p:cNvPr id="65" name="Imagen 64">
                <a:extLst>
                  <a:ext uri="{FF2B5EF4-FFF2-40B4-BE49-F238E27FC236}">
                    <a16:creationId xmlns:a16="http://schemas.microsoft.com/office/drawing/2014/main" id="{B6D5BCDC-5C80-E54D-A920-5F9B6ACF5AA8}"/>
                  </a:ext>
                </a:extLst>
              </p:cNvPr>
              <p:cNvPicPr>
                <a:picLocks noChangeAspect="1"/>
              </p:cNvPicPr>
              <p:nvPr/>
            </p:nvPicPr>
            <p:blipFill>
              <a:blip r:embed="rId7"/>
              <a:stretch>
                <a:fillRect/>
              </a:stretch>
            </p:blipFill>
            <p:spPr>
              <a:xfrm>
                <a:off x="4400950" y="5671602"/>
                <a:ext cx="510104" cy="177481"/>
              </a:xfrm>
              <a:prstGeom prst="rect">
                <a:avLst/>
              </a:prstGeom>
            </p:spPr>
          </p:pic>
          <p:pic>
            <p:nvPicPr>
              <p:cNvPr id="66" name="Imagen 65">
                <a:extLst>
                  <a:ext uri="{FF2B5EF4-FFF2-40B4-BE49-F238E27FC236}">
                    <a16:creationId xmlns:a16="http://schemas.microsoft.com/office/drawing/2014/main" id="{07679309-819F-F741-BCFA-BDA3DFE279DF}"/>
                  </a:ext>
                </a:extLst>
              </p:cNvPr>
              <p:cNvPicPr>
                <a:picLocks noChangeAspect="1"/>
              </p:cNvPicPr>
              <p:nvPr/>
            </p:nvPicPr>
            <p:blipFill>
              <a:blip r:embed="rId7"/>
              <a:stretch>
                <a:fillRect/>
              </a:stretch>
            </p:blipFill>
            <p:spPr>
              <a:xfrm>
                <a:off x="5315350" y="5671602"/>
                <a:ext cx="510104" cy="177481"/>
              </a:xfrm>
              <a:prstGeom prst="rect">
                <a:avLst/>
              </a:prstGeom>
            </p:spPr>
          </p:pic>
          <p:pic>
            <p:nvPicPr>
              <p:cNvPr id="67" name="Imagen 66">
                <a:extLst>
                  <a:ext uri="{FF2B5EF4-FFF2-40B4-BE49-F238E27FC236}">
                    <a16:creationId xmlns:a16="http://schemas.microsoft.com/office/drawing/2014/main" id="{29E6F3B6-880A-C04E-88E9-44C262CAAB24}"/>
                  </a:ext>
                </a:extLst>
              </p:cNvPr>
              <p:cNvPicPr>
                <a:picLocks noChangeAspect="1"/>
              </p:cNvPicPr>
              <p:nvPr/>
            </p:nvPicPr>
            <p:blipFill>
              <a:blip r:embed="rId7"/>
              <a:stretch>
                <a:fillRect/>
              </a:stretch>
            </p:blipFill>
            <p:spPr>
              <a:xfrm flipV="1">
                <a:off x="2262051" y="6617813"/>
                <a:ext cx="510104" cy="177481"/>
              </a:xfrm>
              <a:prstGeom prst="rect">
                <a:avLst/>
              </a:prstGeom>
            </p:spPr>
          </p:pic>
          <p:pic>
            <p:nvPicPr>
              <p:cNvPr id="68" name="Imagen 67">
                <a:extLst>
                  <a:ext uri="{FF2B5EF4-FFF2-40B4-BE49-F238E27FC236}">
                    <a16:creationId xmlns:a16="http://schemas.microsoft.com/office/drawing/2014/main" id="{4A424F05-EA45-2E49-894A-5CAC4DD37B87}"/>
                  </a:ext>
                </a:extLst>
              </p:cNvPr>
              <p:cNvPicPr>
                <a:picLocks noChangeAspect="1"/>
              </p:cNvPicPr>
              <p:nvPr/>
            </p:nvPicPr>
            <p:blipFill>
              <a:blip r:embed="rId7"/>
              <a:stretch>
                <a:fillRect/>
              </a:stretch>
            </p:blipFill>
            <p:spPr>
              <a:xfrm flipV="1">
                <a:off x="3319575" y="6617813"/>
                <a:ext cx="510104" cy="177481"/>
              </a:xfrm>
              <a:prstGeom prst="rect">
                <a:avLst/>
              </a:prstGeom>
            </p:spPr>
          </p:pic>
          <p:pic>
            <p:nvPicPr>
              <p:cNvPr id="69" name="Imagen 68">
                <a:extLst>
                  <a:ext uri="{FF2B5EF4-FFF2-40B4-BE49-F238E27FC236}">
                    <a16:creationId xmlns:a16="http://schemas.microsoft.com/office/drawing/2014/main" id="{1A8900CD-3AA2-3A42-BB5A-59A3DF277C2D}"/>
                  </a:ext>
                </a:extLst>
              </p:cNvPr>
              <p:cNvPicPr>
                <a:picLocks noChangeAspect="1"/>
              </p:cNvPicPr>
              <p:nvPr/>
            </p:nvPicPr>
            <p:blipFill>
              <a:blip r:embed="rId7"/>
              <a:stretch>
                <a:fillRect/>
              </a:stretch>
            </p:blipFill>
            <p:spPr>
              <a:xfrm flipV="1">
                <a:off x="4369147" y="6617813"/>
                <a:ext cx="510104" cy="177481"/>
              </a:xfrm>
              <a:prstGeom prst="rect">
                <a:avLst/>
              </a:prstGeom>
            </p:spPr>
          </p:pic>
          <p:pic>
            <p:nvPicPr>
              <p:cNvPr id="70" name="Imagen 69">
                <a:extLst>
                  <a:ext uri="{FF2B5EF4-FFF2-40B4-BE49-F238E27FC236}">
                    <a16:creationId xmlns:a16="http://schemas.microsoft.com/office/drawing/2014/main" id="{6284F045-7828-0C42-B1BC-3B00A4ED25C1}"/>
                  </a:ext>
                </a:extLst>
              </p:cNvPr>
              <p:cNvPicPr>
                <a:picLocks noChangeAspect="1"/>
              </p:cNvPicPr>
              <p:nvPr/>
            </p:nvPicPr>
            <p:blipFill>
              <a:blip r:embed="rId7"/>
              <a:stretch>
                <a:fillRect/>
              </a:stretch>
            </p:blipFill>
            <p:spPr>
              <a:xfrm flipV="1">
                <a:off x="5355108" y="6617813"/>
                <a:ext cx="510104" cy="177481"/>
              </a:xfrm>
              <a:prstGeom prst="rect">
                <a:avLst/>
              </a:prstGeom>
            </p:spPr>
          </p:pic>
        </p:grpSp>
        <p:sp>
          <p:nvSpPr>
            <p:cNvPr id="72" name="28 Flecha derecha">
              <a:extLst>
                <a:ext uri="{FF2B5EF4-FFF2-40B4-BE49-F238E27FC236}">
                  <a16:creationId xmlns:a16="http://schemas.microsoft.com/office/drawing/2014/main" id="{E978933D-FE5A-D04B-8DFD-CBC2DE73A24D}"/>
                </a:ext>
              </a:extLst>
            </p:cNvPr>
            <p:cNvSpPr/>
            <p:nvPr/>
          </p:nvSpPr>
          <p:spPr>
            <a:xfrm rot="10800000">
              <a:off x="2954882" y="2888844"/>
              <a:ext cx="3193967" cy="471370"/>
            </a:xfrm>
            <a:prstGeom prst="rightArrow">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73" name="Google Shape;197;p10">
              <a:extLst>
                <a:ext uri="{FF2B5EF4-FFF2-40B4-BE49-F238E27FC236}">
                  <a16:creationId xmlns:a16="http://schemas.microsoft.com/office/drawing/2014/main" id="{4201AD88-B560-344A-AC6E-A9FF1446B4B6}"/>
                </a:ext>
              </a:extLst>
            </p:cNvPr>
            <p:cNvSpPr txBox="1"/>
            <p:nvPr/>
          </p:nvSpPr>
          <p:spPr>
            <a:xfrm>
              <a:off x="2996530" y="3041744"/>
              <a:ext cx="3193967" cy="153888"/>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n-US" sz="1000" b="1" dirty="0">
                  <a:solidFill>
                    <a:schemeClr val="dk1"/>
                  </a:solidFill>
                  <a:latin typeface="Calibri"/>
                  <a:ea typeface="Calibri"/>
                  <a:cs typeface="Calibri"/>
                  <a:sym typeface="Calibri"/>
                </a:rPr>
                <a:t>PLANEACIÓN DE LA CADENA DE SUMINISTROS</a:t>
              </a:r>
              <a:endParaRPr sz="1000" dirty="0">
                <a:latin typeface="Calibri" panose="020F0502020204030204" pitchFamily="34" charset="0"/>
                <a:cs typeface="Calibri" panose="020F0502020204030204" pitchFamily="34" charset="0"/>
              </a:endParaRPr>
            </a:p>
          </p:txBody>
        </p:sp>
        <p:sp>
          <p:nvSpPr>
            <p:cNvPr id="74" name="28 Flecha derecha">
              <a:extLst>
                <a:ext uri="{FF2B5EF4-FFF2-40B4-BE49-F238E27FC236}">
                  <a16:creationId xmlns:a16="http://schemas.microsoft.com/office/drawing/2014/main" id="{6CBD55A9-7841-3F45-81C0-64C4FD4E33F3}"/>
                </a:ext>
              </a:extLst>
            </p:cNvPr>
            <p:cNvSpPr/>
            <p:nvPr/>
          </p:nvSpPr>
          <p:spPr>
            <a:xfrm>
              <a:off x="2954882" y="4765173"/>
              <a:ext cx="3193967" cy="471370"/>
            </a:xfrm>
            <a:prstGeom prst="rightArrow">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75" name="Google Shape;197;p10">
              <a:extLst>
                <a:ext uri="{FF2B5EF4-FFF2-40B4-BE49-F238E27FC236}">
                  <a16:creationId xmlns:a16="http://schemas.microsoft.com/office/drawing/2014/main" id="{490936A3-9282-F647-91A1-CEA6E191E90A}"/>
                </a:ext>
              </a:extLst>
            </p:cNvPr>
            <p:cNvSpPr txBox="1"/>
            <p:nvPr/>
          </p:nvSpPr>
          <p:spPr>
            <a:xfrm>
              <a:off x="2996530" y="4918073"/>
              <a:ext cx="3193967" cy="153888"/>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n-US" sz="1000" b="1" dirty="0">
                  <a:solidFill>
                    <a:schemeClr val="dk1"/>
                  </a:solidFill>
                  <a:latin typeface="Calibri"/>
                  <a:ea typeface="Calibri"/>
                  <a:cs typeface="Calibri"/>
                  <a:sym typeface="Calibri"/>
                </a:rPr>
                <a:t>PLANEACIÓN DE LA CADENA DE SUMINISTROS</a:t>
              </a:r>
              <a:endParaRPr sz="1000" dirty="0">
                <a:latin typeface="Calibri" panose="020F0502020204030204" pitchFamily="34" charset="0"/>
                <a:cs typeface="Calibri" panose="020F0502020204030204" pitchFamily="34" charset="0"/>
              </a:endParaRPr>
            </a:p>
          </p:txBody>
        </p:sp>
        <p:sp>
          <p:nvSpPr>
            <p:cNvPr id="76" name="Google Shape;197;p10">
              <a:extLst>
                <a:ext uri="{FF2B5EF4-FFF2-40B4-BE49-F238E27FC236}">
                  <a16:creationId xmlns:a16="http://schemas.microsoft.com/office/drawing/2014/main" id="{CED65583-64E6-3343-AC75-888FF3553D9D}"/>
                </a:ext>
              </a:extLst>
            </p:cNvPr>
            <p:cNvSpPr txBox="1"/>
            <p:nvPr/>
          </p:nvSpPr>
          <p:spPr>
            <a:xfrm>
              <a:off x="2996530" y="4632005"/>
              <a:ext cx="3193967" cy="13849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n-US" sz="900" b="1" dirty="0">
                  <a:solidFill>
                    <a:schemeClr val="dk1"/>
                  </a:solidFill>
                  <a:latin typeface="Calibri"/>
                  <a:ea typeface="Calibri"/>
                  <a:cs typeface="Calibri"/>
                  <a:sym typeface="Calibri"/>
                </a:rPr>
                <a:t>FLUJOS DE PAGOS</a:t>
              </a:r>
              <a:endParaRPr sz="900" dirty="0">
                <a:latin typeface="Calibri" panose="020F0502020204030204" pitchFamily="34" charset="0"/>
                <a:cs typeface="Calibri" panose="020F0502020204030204" pitchFamily="34" charset="0"/>
              </a:endParaRPr>
            </a:p>
          </p:txBody>
        </p:sp>
        <p:sp>
          <p:nvSpPr>
            <p:cNvPr id="77" name="Google Shape;197;p10">
              <a:extLst>
                <a:ext uri="{FF2B5EF4-FFF2-40B4-BE49-F238E27FC236}">
                  <a16:creationId xmlns:a16="http://schemas.microsoft.com/office/drawing/2014/main" id="{D70E8F5D-EACA-7840-811C-F5334E95D26B}"/>
                </a:ext>
              </a:extLst>
            </p:cNvPr>
            <p:cNvSpPr txBox="1"/>
            <p:nvPr/>
          </p:nvSpPr>
          <p:spPr>
            <a:xfrm>
              <a:off x="2996530" y="3288235"/>
              <a:ext cx="3193967" cy="13849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n-US" sz="900" b="1" dirty="0">
                  <a:solidFill>
                    <a:schemeClr val="dk1"/>
                  </a:solidFill>
                  <a:latin typeface="Calibri"/>
                  <a:ea typeface="Calibri"/>
                  <a:cs typeface="Calibri"/>
                  <a:sym typeface="Calibri"/>
                </a:rPr>
                <a:t>FLUJOS DE INFORMACIÓN</a:t>
              </a:r>
              <a:endParaRPr sz="900" dirty="0">
                <a:latin typeface="Calibri" panose="020F0502020204030204" pitchFamily="34" charset="0"/>
                <a:cs typeface="Calibri" panose="020F0502020204030204" pitchFamily="34" charset="0"/>
              </a:endParaRPr>
            </a:p>
          </p:txBody>
        </p:sp>
      </p:grpSp>
      <p:sp>
        <p:nvSpPr>
          <p:cNvPr id="198" name="Google Shape;198;p10"/>
          <p:cNvSpPr/>
          <p:nvPr/>
        </p:nvSpPr>
        <p:spPr>
          <a:xfrm>
            <a:off x="3344038" y="1890060"/>
            <a:ext cx="2080004" cy="391398"/>
          </a:xfrm>
          <a:prstGeom prst="homePlate">
            <a:avLst>
              <a:gd name="adj"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chemeClr val="bg1"/>
                </a:solidFill>
                <a:latin typeface="Calibri"/>
                <a:ea typeface="Calibri"/>
                <a:cs typeface="Calibri"/>
                <a:sym typeface="Calibri"/>
              </a:rPr>
              <a:t>TRANSFORMACIÓN</a:t>
            </a:r>
            <a:endParaRPr sz="1200" dirty="0">
              <a:solidFill>
                <a:schemeClr val="bg1"/>
              </a:solidFill>
              <a:latin typeface="Calibri" panose="020F0502020204030204" pitchFamily="34" charset="0"/>
              <a:cs typeface="Calibri" panose="020F0502020204030204" pitchFamily="34" charset="0"/>
            </a:endParaRPr>
          </a:p>
        </p:txBody>
      </p:sp>
      <p:sp>
        <p:nvSpPr>
          <p:cNvPr id="200" name="Google Shape;200;p10"/>
          <p:cNvSpPr/>
          <p:nvPr/>
        </p:nvSpPr>
        <p:spPr>
          <a:xfrm>
            <a:off x="1532493" y="1465690"/>
            <a:ext cx="1584314" cy="424370"/>
          </a:xfrm>
          <a:prstGeom prst="roundRect">
            <a:avLst>
              <a:gd name="adj" fmla="val 16667"/>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chemeClr val="bg1"/>
                </a:solidFill>
                <a:latin typeface="Calibri"/>
                <a:ea typeface="Calibri"/>
                <a:cs typeface="Calibri"/>
                <a:sym typeface="Calibri"/>
              </a:rPr>
              <a:t>ABASTECIMIENTO</a:t>
            </a:r>
            <a:endParaRPr sz="1200"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par>
                                <p:cTn id="16" presetID="10" presetClass="entr" presetSubtype="0" fill="hold" nodeType="with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fade">
                                      <p:cBhvr>
                                        <p:cTn id="18" dur="500"/>
                                        <p:tgtEl>
                                          <p:spTgt spid="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9"/>
                                        </p:tgtEl>
                                        <p:attrNameLst>
                                          <p:attrName>style.visibility</p:attrName>
                                        </p:attrNameLst>
                                      </p:cBhvr>
                                      <p:to>
                                        <p:strVal val="visible"/>
                                      </p:to>
                                    </p:set>
                                    <p:animEffect transition="in" filter="fade">
                                      <p:cBhvr>
                                        <p:cTn id="23"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11"/>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GESTIÓN DE LA CADENA DE SUMINISTRO (SCM)</a:t>
            </a:r>
            <a:endParaRPr dirty="0">
              <a:latin typeface="Calibri" panose="020F0502020204030204" pitchFamily="34" charset="0"/>
              <a:cs typeface="Calibri" panose="020F0502020204030204" pitchFamily="34" charset="0"/>
            </a:endParaRPr>
          </a:p>
        </p:txBody>
      </p:sp>
      <p:sp>
        <p:nvSpPr>
          <p:cNvPr id="212" name="Google Shape;212;p11"/>
          <p:cNvSpPr txBox="1"/>
          <p:nvPr/>
        </p:nvSpPr>
        <p:spPr>
          <a:xfrm>
            <a:off x="2052573" y="3414578"/>
            <a:ext cx="5038854" cy="923330"/>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2000" b="1" dirty="0">
                <a:solidFill>
                  <a:schemeClr val="dk1"/>
                </a:solidFill>
                <a:latin typeface="Calibri"/>
                <a:ea typeface="Calibri"/>
                <a:cs typeface="Calibri"/>
                <a:sym typeface="Calibri"/>
              </a:rPr>
              <a:t>Los procesos de la cadena de suministro </a:t>
            </a:r>
            <a:endParaRPr lang="es-ES_tradnl" dirty="0">
              <a:latin typeface="Calibri" panose="020F0502020204030204" pitchFamily="34" charset="0"/>
              <a:cs typeface="Calibri" panose="020F0502020204030204" pitchFamily="34" charset="0"/>
            </a:endParaRPr>
          </a:p>
          <a:p>
            <a:pPr marL="11112" marR="0" lvl="0" indent="0" algn="ctr" rtl="0">
              <a:spcBef>
                <a:spcPts val="0"/>
              </a:spcBef>
              <a:spcAft>
                <a:spcPts val="0"/>
              </a:spcAft>
              <a:buNone/>
            </a:pPr>
            <a:r>
              <a:rPr lang="es-ES_tradnl" sz="2000" b="1" dirty="0">
                <a:solidFill>
                  <a:schemeClr val="dk1"/>
                </a:solidFill>
                <a:latin typeface="Calibri"/>
                <a:ea typeface="Calibri"/>
                <a:cs typeface="Calibri"/>
                <a:sym typeface="Calibri"/>
              </a:rPr>
              <a:t>para incrementar la </a:t>
            </a:r>
            <a:r>
              <a:rPr lang="es-ES_tradnl" sz="2000" b="1" dirty="0">
                <a:solidFill>
                  <a:srgbClr val="7150A0"/>
                </a:solidFill>
                <a:latin typeface="Calibri"/>
                <a:ea typeface="Calibri"/>
                <a:cs typeface="Calibri"/>
                <a:sym typeface="Calibri"/>
              </a:rPr>
              <a:t>COMPETITIVIDAD </a:t>
            </a:r>
            <a:endParaRPr lang="es-ES_tradnl" dirty="0">
              <a:solidFill>
                <a:srgbClr val="7150A0"/>
              </a:solidFill>
              <a:latin typeface="Calibri" panose="020F0502020204030204" pitchFamily="34" charset="0"/>
              <a:cs typeface="Calibri" panose="020F0502020204030204" pitchFamily="34" charset="0"/>
            </a:endParaRPr>
          </a:p>
          <a:p>
            <a:pPr marL="11112" marR="0" lvl="0" indent="0" algn="ctr" rtl="0">
              <a:spcBef>
                <a:spcPts val="0"/>
              </a:spcBef>
              <a:spcAft>
                <a:spcPts val="0"/>
              </a:spcAft>
              <a:buNone/>
            </a:pPr>
            <a:r>
              <a:rPr lang="es-ES_tradnl" sz="2000" b="1" dirty="0">
                <a:solidFill>
                  <a:schemeClr val="dk1"/>
                </a:solidFill>
                <a:latin typeface="Calibri"/>
                <a:ea typeface="Calibri"/>
                <a:cs typeface="Calibri"/>
                <a:sym typeface="Calibri"/>
              </a:rPr>
              <a:t>de la empresa y de la cadena de suministro.</a:t>
            </a:r>
            <a:endParaRPr lang="es-ES_tradnl" dirty="0">
              <a:latin typeface="Calibri" panose="020F0502020204030204" pitchFamily="34" charset="0"/>
              <a:cs typeface="Calibri" panose="020F0502020204030204" pitchFamily="34" charset="0"/>
            </a:endParaRPr>
          </a:p>
        </p:txBody>
      </p:sp>
      <p:grpSp>
        <p:nvGrpSpPr>
          <p:cNvPr id="3" name="Grupo 2">
            <a:extLst>
              <a:ext uri="{FF2B5EF4-FFF2-40B4-BE49-F238E27FC236}">
                <a16:creationId xmlns:a16="http://schemas.microsoft.com/office/drawing/2014/main" id="{578AE232-E138-4523-7E41-0939D80D53A6}"/>
              </a:ext>
            </a:extLst>
          </p:cNvPr>
          <p:cNvGrpSpPr/>
          <p:nvPr/>
        </p:nvGrpSpPr>
        <p:grpSpPr>
          <a:xfrm>
            <a:off x="1128862" y="1701219"/>
            <a:ext cx="6886277" cy="1422628"/>
            <a:chOff x="1128862" y="1701219"/>
            <a:chExt cx="6886277" cy="1422628"/>
          </a:xfrm>
        </p:grpSpPr>
        <p:sp>
          <p:nvSpPr>
            <p:cNvPr id="211" name="Google Shape;211;p11"/>
            <p:cNvSpPr/>
            <p:nvPr/>
          </p:nvSpPr>
          <p:spPr>
            <a:xfrm>
              <a:off x="2286000" y="2442501"/>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494429"/>
                  </a:solidFill>
                  <a:latin typeface="Calibri"/>
                  <a:ea typeface="Calibri"/>
                  <a:cs typeface="Calibri"/>
                  <a:sym typeface="Calibri"/>
                </a:rPr>
                <a:t>       </a:t>
              </a:r>
              <a:endParaRPr dirty="0">
                <a:latin typeface="Calibri" panose="020F0502020204030204" pitchFamily="34" charset="0"/>
                <a:cs typeface="Calibri" panose="020F0502020204030204" pitchFamily="34" charset="0"/>
              </a:endParaRPr>
            </a:p>
          </p:txBody>
        </p:sp>
        <p:sp>
          <p:nvSpPr>
            <p:cNvPr id="213" name="Google Shape;213;p11"/>
            <p:cNvSpPr/>
            <p:nvPr/>
          </p:nvSpPr>
          <p:spPr>
            <a:xfrm>
              <a:off x="1128862" y="1701219"/>
              <a:ext cx="3263751" cy="595313"/>
            </a:xfrm>
            <a:prstGeom prst="roundRect">
              <a:avLst>
                <a:gd name="adj" fmla="val 16667"/>
              </a:avLst>
            </a:prstGeom>
            <a:solidFill>
              <a:srgbClr val="6852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INTEGRAR Y CONTROLAR</a:t>
              </a:r>
              <a:endParaRPr dirty="0">
                <a:latin typeface="Calibri" panose="020F0502020204030204" pitchFamily="34" charset="0"/>
                <a:cs typeface="Calibri" panose="020F0502020204030204" pitchFamily="34" charset="0"/>
              </a:endParaRPr>
            </a:p>
          </p:txBody>
        </p:sp>
        <p:sp>
          <p:nvSpPr>
            <p:cNvPr id="214" name="Google Shape;214;p11"/>
            <p:cNvSpPr/>
            <p:nvPr/>
          </p:nvSpPr>
          <p:spPr>
            <a:xfrm>
              <a:off x="4751388" y="1701219"/>
              <a:ext cx="3263751" cy="595313"/>
            </a:xfrm>
            <a:prstGeom prst="roundRect">
              <a:avLst>
                <a:gd name="adj" fmla="val 16667"/>
              </a:avLst>
            </a:prstGeom>
            <a:solidFill>
              <a:srgbClr val="92C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ORGANIZAR</a:t>
              </a:r>
              <a:endParaRPr dirty="0">
                <a:latin typeface="Calibri" panose="020F0502020204030204" pitchFamily="34" charset="0"/>
                <a:cs typeface="Calibri" panose="020F0502020204030204" pitchFamily="34" charset="0"/>
              </a:endParaRPr>
            </a:p>
          </p:txBody>
        </p:sp>
        <p:sp>
          <p:nvSpPr>
            <p:cNvPr id="215" name="Google Shape;215;p11"/>
            <p:cNvSpPr/>
            <p:nvPr/>
          </p:nvSpPr>
          <p:spPr>
            <a:xfrm>
              <a:off x="1128862" y="2528534"/>
              <a:ext cx="3263751" cy="595313"/>
            </a:xfrm>
            <a:prstGeom prst="roundRect">
              <a:avLst>
                <a:gd name="adj" fmla="val 16667"/>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PLANIFICAR</a:t>
              </a:r>
              <a:endParaRPr dirty="0">
                <a:latin typeface="Calibri" panose="020F0502020204030204" pitchFamily="34" charset="0"/>
                <a:cs typeface="Calibri" panose="020F0502020204030204" pitchFamily="34" charset="0"/>
              </a:endParaRPr>
            </a:p>
          </p:txBody>
        </p:sp>
        <p:sp>
          <p:nvSpPr>
            <p:cNvPr id="216" name="Google Shape;216;p11"/>
            <p:cNvSpPr/>
            <p:nvPr/>
          </p:nvSpPr>
          <p:spPr>
            <a:xfrm>
              <a:off x="4751388" y="2528534"/>
              <a:ext cx="3263751" cy="595313"/>
            </a:xfrm>
            <a:prstGeom prst="roundRect">
              <a:avLst>
                <a:gd name="adj" fmla="val 16667"/>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DIRIGIR</a:t>
              </a:r>
              <a:endParaRPr dirty="0">
                <a:latin typeface="Calibri" panose="020F0502020204030204" pitchFamily="34" charset="0"/>
                <a:cs typeface="Calibri" panose="020F0502020204030204" pitchFamily="34" charset="0"/>
              </a:endParaRPr>
            </a:p>
          </p:txBody>
        </p:sp>
      </p:grpSp>
      <p:sp>
        <p:nvSpPr>
          <p:cNvPr id="217" name="Google Shape;217;p11"/>
          <p:cNvSpPr txBox="1"/>
          <p:nvPr/>
        </p:nvSpPr>
        <p:spPr>
          <a:xfrm>
            <a:off x="6113721" y="-223284"/>
            <a:ext cx="914400" cy="914400"/>
          </a:xfrm>
          <a:prstGeom prst="rect">
            <a:avLst/>
          </a:prstGeom>
          <a:noFill/>
          <a:ln>
            <a:noFill/>
          </a:ln>
        </p:spPr>
        <p:txBody>
          <a:bodyPr spcFirstLastPara="1" wrap="square" lIns="91425" tIns="91425" rIns="91425" bIns="91425" anchor="t" anchorCtr="0">
            <a:noAutofit/>
          </a:bodyPr>
          <a:lstStyle/>
          <a:p>
            <a:pPr marL="174625" marR="0" lvl="0" indent="-174625" algn="l" rtl="0">
              <a:spcBef>
                <a:spcPts val="0"/>
              </a:spcBef>
              <a:spcAft>
                <a:spcPts val="0"/>
              </a:spcAft>
              <a:buNone/>
            </a:pPr>
            <a:endParaRPr sz="1500">
              <a:solidFill>
                <a:schemeClr val="dk1"/>
              </a:solidFill>
              <a:latin typeface="Calibri"/>
              <a:ea typeface="Calibri"/>
              <a:cs typeface="Calibri"/>
              <a:sym typeface="Calibri"/>
            </a:endParaRPr>
          </a:p>
        </p:txBody>
      </p:sp>
      <p:sp>
        <p:nvSpPr>
          <p:cNvPr id="11" name="Rectangle 5">
            <a:extLst>
              <a:ext uri="{FF2B5EF4-FFF2-40B4-BE49-F238E27FC236}">
                <a16:creationId xmlns:a16="http://schemas.microsoft.com/office/drawing/2014/main" id="{DABFEB3A-D9BA-4A4C-B901-23A748AB174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12"/>
          <p:cNvSpPr txBox="1"/>
          <p:nvPr/>
        </p:nvSpPr>
        <p:spPr>
          <a:xfrm>
            <a:off x="511341" y="925339"/>
            <a:ext cx="3645989" cy="2785378"/>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panose="020F0502020204030204" pitchFamily="34" charset="0"/>
                <a:ea typeface="Calibri"/>
                <a:cs typeface="Calibri" panose="020F0502020204030204" pitchFamily="34" charset="0"/>
                <a:sym typeface="Calibri"/>
              </a:rPr>
              <a:t>LOGÍSTICA</a:t>
            </a:r>
            <a:endParaRPr lang="es-ES_tradnl" sz="1600"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r>
              <a:rPr lang="es-ES_tradnl" sz="1600" dirty="0">
                <a:solidFill>
                  <a:schemeClr val="dk1"/>
                </a:solidFill>
                <a:latin typeface="Calibri" panose="020F0502020204030204" pitchFamily="34" charset="0"/>
                <a:ea typeface="Calibri"/>
                <a:cs typeface="Calibri" panose="020F0502020204030204" pitchFamily="34" charset="0"/>
                <a:sym typeface="Calibri"/>
              </a:rPr>
              <a:t>Es la parte del proceso de la cadena de suministros que planea, lleva a cabo y controla el flujo y almacenamiento eficiente y efectivo de bienes y servicios, así como de la información relacionada, desde el punto de origen hasta el punto de consumo, con el fin de satisfacer los requerimientos de los clientes.</a:t>
            </a:r>
            <a:endParaRPr lang="es-ES_tradnl" sz="1600"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endParaRPr lang="es-ES_tradnl" sz="1600" b="1" dirty="0">
              <a:solidFill>
                <a:schemeClr val="dk1"/>
              </a:solidFill>
              <a:latin typeface="Calibri" panose="020F0502020204030204" pitchFamily="34" charset="0"/>
              <a:ea typeface="Calibri"/>
              <a:cs typeface="Calibri" panose="020F0502020204030204" pitchFamily="34" charset="0"/>
              <a:sym typeface="Calibri"/>
            </a:endParaRPr>
          </a:p>
          <a:p>
            <a:pPr marL="11112" marR="0" lvl="0" indent="0" algn="l" rtl="0">
              <a:spcBef>
                <a:spcPts val="0"/>
              </a:spcBef>
              <a:spcAft>
                <a:spcPts val="0"/>
              </a:spcAft>
              <a:buNone/>
            </a:pPr>
            <a:r>
              <a:rPr lang="es-ES_tradnl" sz="1600" b="1" dirty="0">
                <a:solidFill>
                  <a:schemeClr val="dk1"/>
                </a:solidFill>
                <a:latin typeface="Calibri" panose="020F0502020204030204" pitchFamily="34" charset="0"/>
                <a:ea typeface="Calibri"/>
                <a:cs typeface="Calibri" panose="020F0502020204030204" pitchFamily="34" charset="0"/>
                <a:sym typeface="Calibri"/>
              </a:rPr>
              <a:t>Consejo de Dirección Logística (EE. UU.)</a:t>
            </a:r>
            <a:endParaRPr lang="es-ES_tradnl"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5" name="Rectangle 5">
            <a:extLst>
              <a:ext uri="{FF2B5EF4-FFF2-40B4-BE49-F238E27FC236}">
                <a16:creationId xmlns:a16="http://schemas.microsoft.com/office/drawing/2014/main" id="{AF235426-885F-9544-AADB-B27FAF5D3AAB}"/>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A58DBDBC-B8E7-354E-A1E2-9235D4DDB30C}"/>
              </a:ext>
            </a:extLst>
          </p:cNvPr>
          <p:cNvPicPr>
            <a:picLocks noChangeAspect="1"/>
          </p:cNvPicPr>
          <p:nvPr/>
        </p:nvPicPr>
        <p:blipFill rotWithShape="1">
          <a:blip r:embed="rId3">
            <a:extLst>
              <a:ext uri="{28A0092B-C50C-407E-A947-70E740481C1C}">
                <a14:useLocalDpi xmlns:a14="http://schemas.microsoft.com/office/drawing/2010/main"/>
              </a:ext>
            </a:extLst>
          </a:blip>
          <a:srcRect l="13583" r="11009"/>
          <a:stretch/>
        </p:blipFill>
        <p:spPr>
          <a:xfrm>
            <a:off x="4751389" y="0"/>
            <a:ext cx="4392612" cy="5715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13"/>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IMPORTANCIA DE LA SCM</a:t>
            </a:r>
            <a:endParaRPr dirty="0">
              <a:latin typeface="Calibri" panose="020F0502020204030204" pitchFamily="34" charset="0"/>
              <a:cs typeface="Calibri" panose="020F0502020204030204" pitchFamily="34" charset="0"/>
            </a:endParaRPr>
          </a:p>
        </p:txBody>
      </p:sp>
      <p:sp>
        <p:nvSpPr>
          <p:cNvPr id="236" name="Google Shape;236;p13"/>
          <p:cNvSpPr txBox="1"/>
          <p:nvPr/>
        </p:nvSpPr>
        <p:spPr>
          <a:xfrm>
            <a:off x="2233082" y="3827102"/>
            <a:ext cx="4677836" cy="784830"/>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1700" b="1" dirty="0">
                <a:solidFill>
                  <a:schemeClr val="dk1"/>
                </a:solidFill>
                <a:latin typeface="Calibri"/>
                <a:ea typeface="Calibri"/>
                <a:cs typeface="Calibri"/>
                <a:sym typeface="Calibri"/>
              </a:rPr>
              <a:t>Mayor competitividad de la empresa</a:t>
            </a:r>
            <a:endParaRPr lang="es-ES_tradnl" sz="1700" dirty="0">
              <a:latin typeface="Calibri" panose="020F0502020204030204" pitchFamily="34" charset="0"/>
              <a:cs typeface="Calibri" panose="020F0502020204030204" pitchFamily="34" charset="0"/>
            </a:endParaRPr>
          </a:p>
          <a:p>
            <a:pPr marL="11112" marR="0" lvl="0" indent="0" algn="ctr" rtl="0">
              <a:spcBef>
                <a:spcPts val="0"/>
              </a:spcBef>
              <a:spcAft>
                <a:spcPts val="0"/>
              </a:spcAft>
              <a:buNone/>
            </a:pPr>
            <a:r>
              <a:rPr lang="es-ES_tradnl" sz="1700" b="1" dirty="0">
                <a:solidFill>
                  <a:schemeClr val="dk1"/>
                </a:solidFill>
                <a:latin typeface="Calibri"/>
                <a:ea typeface="Calibri"/>
                <a:cs typeface="Calibri"/>
                <a:sym typeface="Calibri"/>
              </a:rPr>
              <a:t>Como verás la cadena también puede </a:t>
            </a:r>
            <a:br>
              <a:rPr lang="es-ES_tradnl" sz="1700" b="1" dirty="0">
                <a:solidFill>
                  <a:schemeClr val="dk1"/>
                </a:solidFill>
                <a:latin typeface="Calibri"/>
                <a:ea typeface="Calibri"/>
                <a:cs typeface="Calibri"/>
                <a:sym typeface="Calibri"/>
              </a:rPr>
            </a:br>
            <a:r>
              <a:rPr lang="es-ES_tradnl" sz="1700" b="1" dirty="0">
                <a:solidFill>
                  <a:schemeClr val="dk1"/>
                </a:solidFill>
                <a:latin typeface="Calibri"/>
                <a:ea typeface="Calibri"/>
                <a:cs typeface="Calibri"/>
                <a:sym typeface="Calibri"/>
              </a:rPr>
              <a:t>mejorar la gestión de la empresa.</a:t>
            </a:r>
            <a:endParaRPr lang="es-ES_tradnl" sz="1700" dirty="0">
              <a:latin typeface="Calibri" panose="020F0502020204030204" pitchFamily="34" charset="0"/>
              <a:cs typeface="Calibri" panose="020F0502020204030204" pitchFamily="34" charset="0"/>
            </a:endParaRPr>
          </a:p>
        </p:txBody>
      </p:sp>
      <p:sp>
        <p:nvSpPr>
          <p:cNvPr id="8" name="Rectangle 5">
            <a:extLst>
              <a:ext uri="{FF2B5EF4-FFF2-40B4-BE49-F238E27FC236}">
                <a16:creationId xmlns:a16="http://schemas.microsoft.com/office/drawing/2014/main" id="{053033BF-C5CC-9F46-926B-D21CF9D155A4}"/>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3" name="Grupo 2">
            <a:extLst>
              <a:ext uri="{FF2B5EF4-FFF2-40B4-BE49-F238E27FC236}">
                <a16:creationId xmlns:a16="http://schemas.microsoft.com/office/drawing/2014/main" id="{8A071A77-7F7C-E541-93F1-5339FB1CDFB2}"/>
              </a:ext>
            </a:extLst>
          </p:cNvPr>
          <p:cNvGrpSpPr/>
          <p:nvPr/>
        </p:nvGrpSpPr>
        <p:grpSpPr>
          <a:xfrm>
            <a:off x="684213" y="1837404"/>
            <a:ext cx="7759454" cy="1740682"/>
            <a:chOff x="684213" y="1837404"/>
            <a:chExt cx="7759454" cy="1740682"/>
          </a:xfrm>
        </p:grpSpPr>
        <p:sp>
          <p:nvSpPr>
            <p:cNvPr id="37" name="Rectángulo redondeado 36">
              <a:extLst>
                <a:ext uri="{FF2B5EF4-FFF2-40B4-BE49-F238E27FC236}">
                  <a16:creationId xmlns:a16="http://schemas.microsoft.com/office/drawing/2014/main" id="{F6CA4C6A-BF8F-9642-84C0-7EF367E22C8D}"/>
                </a:ext>
              </a:extLst>
            </p:cNvPr>
            <p:cNvSpPr/>
            <p:nvPr/>
          </p:nvSpPr>
          <p:spPr>
            <a:xfrm>
              <a:off x="684213" y="1837404"/>
              <a:ext cx="3844172" cy="1740682"/>
            </a:xfrm>
            <a:prstGeom prst="roundRect">
              <a:avLst>
                <a:gd name="adj" fmla="val 10564"/>
              </a:avLst>
            </a:prstGeom>
            <a:solidFill>
              <a:srgbClr val="E3D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9" name="Rectángulo 8">
              <a:extLst>
                <a:ext uri="{FF2B5EF4-FFF2-40B4-BE49-F238E27FC236}">
                  <a16:creationId xmlns:a16="http://schemas.microsoft.com/office/drawing/2014/main" id="{92B152CC-00D0-9941-B16A-808D4EA31A89}"/>
                </a:ext>
              </a:extLst>
            </p:cNvPr>
            <p:cNvSpPr/>
            <p:nvPr/>
          </p:nvSpPr>
          <p:spPr>
            <a:xfrm>
              <a:off x="1579360" y="1972008"/>
              <a:ext cx="2818492" cy="215444"/>
            </a:xfrm>
            <a:prstGeom prst="rect">
              <a:avLst/>
            </a:prstGeom>
          </p:spPr>
          <p:txBody>
            <a:bodyPr wrap="square" lIns="0" tIns="0" rIns="0" bIns="0">
              <a:spAutoFit/>
            </a:bodyPr>
            <a:lstStyle/>
            <a:p>
              <a:pPr>
                <a:buSzPts val="1800"/>
              </a:pPr>
              <a:r>
                <a:rPr lang="es-ES_tradnl" dirty="0">
                  <a:latin typeface="Calibri" charset="0"/>
                  <a:ea typeface="Calibri" charset="0"/>
                  <a:cs typeface="Calibri" charset="0"/>
                  <a:sym typeface="Calibri"/>
                </a:rPr>
                <a:t>Cumplir los plazos de entrega.</a:t>
              </a:r>
              <a:endParaRPr lang="es-ES_tradnl" dirty="0">
                <a:latin typeface="Calibri" charset="0"/>
                <a:ea typeface="Calibri" charset="0"/>
                <a:cs typeface="Calibri" charset="0"/>
              </a:endParaRPr>
            </a:p>
          </p:txBody>
        </p:sp>
        <p:sp>
          <p:nvSpPr>
            <p:cNvPr id="10" name="Rectángulo 9">
              <a:extLst>
                <a:ext uri="{FF2B5EF4-FFF2-40B4-BE49-F238E27FC236}">
                  <a16:creationId xmlns:a16="http://schemas.microsoft.com/office/drawing/2014/main" id="{067A8A2E-65F3-4A4E-9750-B709F71DA0CC}"/>
                </a:ext>
              </a:extLst>
            </p:cNvPr>
            <p:cNvSpPr/>
            <p:nvPr/>
          </p:nvSpPr>
          <p:spPr>
            <a:xfrm>
              <a:off x="804884" y="1903960"/>
              <a:ext cx="400819" cy="369332"/>
            </a:xfrm>
            <a:prstGeom prst="rect">
              <a:avLst/>
            </a:prstGeom>
            <a:noFill/>
          </p:spPr>
          <p:txBody>
            <a:bodyPr wrap="square" lIns="0" tIns="0" rIns="0" bIns="0">
              <a:spAutoFit/>
            </a:bodyPr>
            <a:lstStyle/>
            <a:p>
              <a:pPr algn="r"/>
              <a:r>
                <a:rPr lang="es-ES" sz="2400" b="1" dirty="0">
                  <a:solidFill>
                    <a:srgbClr val="7150A0"/>
                  </a:solidFill>
                  <a:latin typeface="Calibri" charset="0"/>
                  <a:ea typeface="Calibri" charset="0"/>
                  <a:cs typeface="Calibri" charset="0"/>
                </a:rPr>
                <a:t>01</a:t>
              </a:r>
              <a:endParaRPr lang="es-PE" sz="2400" b="1" dirty="0">
                <a:solidFill>
                  <a:srgbClr val="7150A0"/>
                </a:solidFill>
                <a:latin typeface="Calibri" charset="0"/>
                <a:ea typeface="Calibri" charset="0"/>
                <a:cs typeface="Calibri" charset="0"/>
              </a:endParaRPr>
            </a:p>
          </p:txBody>
        </p:sp>
        <p:cxnSp>
          <p:nvCxnSpPr>
            <p:cNvPr id="11" name="Conector recto 10">
              <a:extLst>
                <a:ext uri="{FF2B5EF4-FFF2-40B4-BE49-F238E27FC236}">
                  <a16:creationId xmlns:a16="http://schemas.microsoft.com/office/drawing/2014/main" id="{CECB7E8B-9DBC-014D-9FDB-BB09052771A6}"/>
                </a:ext>
              </a:extLst>
            </p:cNvPr>
            <p:cNvCxnSpPr>
              <a:cxnSpLocks/>
              <a:endCxn id="31" idx="4"/>
            </p:cNvCxnSpPr>
            <p:nvPr/>
          </p:nvCxnSpPr>
          <p:spPr>
            <a:xfrm flipH="1">
              <a:off x="1360908" y="2029876"/>
              <a:ext cx="2" cy="1292676"/>
            </a:xfrm>
            <a:prstGeom prst="line">
              <a:avLst/>
            </a:prstGeom>
            <a:ln w="12700">
              <a:solidFill>
                <a:srgbClr val="7150A0"/>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6FC056B2-EF76-974D-A1DB-E118EA42FA26}"/>
                </a:ext>
              </a:extLst>
            </p:cNvPr>
            <p:cNvSpPr/>
            <p:nvPr/>
          </p:nvSpPr>
          <p:spPr>
            <a:xfrm>
              <a:off x="804884" y="2293955"/>
              <a:ext cx="400819" cy="369332"/>
            </a:xfrm>
            <a:prstGeom prst="rect">
              <a:avLst/>
            </a:prstGeom>
            <a:noFill/>
          </p:spPr>
          <p:txBody>
            <a:bodyPr wrap="square" lIns="0" tIns="0" rIns="0" bIns="0">
              <a:spAutoFit/>
            </a:bodyPr>
            <a:lstStyle/>
            <a:p>
              <a:pPr algn="r"/>
              <a:r>
                <a:rPr lang="es-ES" sz="2400" b="1" dirty="0">
                  <a:solidFill>
                    <a:srgbClr val="7150A0"/>
                  </a:solidFill>
                  <a:latin typeface="Calibri" charset="0"/>
                  <a:ea typeface="Calibri" charset="0"/>
                  <a:cs typeface="Calibri" charset="0"/>
                </a:rPr>
                <a:t>02</a:t>
              </a:r>
              <a:endParaRPr lang="es-PE" sz="2400" b="1" dirty="0">
                <a:solidFill>
                  <a:srgbClr val="7150A0"/>
                </a:solidFill>
                <a:latin typeface="Calibri" charset="0"/>
                <a:ea typeface="Calibri" charset="0"/>
                <a:cs typeface="Calibri" charset="0"/>
              </a:endParaRPr>
            </a:p>
          </p:txBody>
        </p:sp>
        <p:sp>
          <p:nvSpPr>
            <p:cNvPr id="13" name="Rectángulo 12">
              <a:extLst>
                <a:ext uri="{FF2B5EF4-FFF2-40B4-BE49-F238E27FC236}">
                  <a16:creationId xmlns:a16="http://schemas.microsoft.com/office/drawing/2014/main" id="{49C6E3C3-E493-9041-87A1-6D76CBC545BD}"/>
                </a:ext>
              </a:extLst>
            </p:cNvPr>
            <p:cNvSpPr/>
            <p:nvPr/>
          </p:nvSpPr>
          <p:spPr>
            <a:xfrm>
              <a:off x="804884" y="2700757"/>
              <a:ext cx="400819" cy="369332"/>
            </a:xfrm>
            <a:prstGeom prst="rect">
              <a:avLst/>
            </a:prstGeom>
            <a:noFill/>
          </p:spPr>
          <p:txBody>
            <a:bodyPr wrap="square" lIns="0" tIns="0" rIns="0" bIns="0">
              <a:spAutoFit/>
            </a:bodyPr>
            <a:lstStyle/>
            <a:p>
              <a:pPr algn="r"/>
              <a:r>
                <a:rPr lang="es-ES" sz="2400" b="1" dirty="0">
                  <a:solidFill>
                    <a:srgbClr val="7150A0"/>
                  </a:solidFill>
                  <a:latin typeface="Calibri" charset="0"/>
                  <a:ea typeface="Calibri" charset="0"/>
                  <a:cs typeface="Calibri" charset="0"/>
                </a:rPr>
                <a:t>03</a:t>
              </a:r>
              <a:endParaRPr lang="es-PE" sz="2800" b="1" dirty="0">
                <a:solidFill>
                  <a:srgbClr val="7150A0"/>
                </a:solidFill>
                <a:latin typeface="Calibri" charset="0"/>
                <a:ea typeface="Calibri" charset="0"/>
                <a:cs typeface="Calibri" charset="0"/>
              </a:endParaRPr>
            </a:p>
          </p:txBody>
        </p:sp>
        <p:sp>
          <p:nvSpPr>
            <p:cNvPr id="14" name="Rectángulo 13">
              <a:extLst>
                <a:ext uri="{FF2B5EF4-FFF2-40B4-BE49-F238E27FC236}">
                  <a16:creationId xmlns:a16="http://schemas.microsoft.com/office/drawing/2014/main" id="{516CE4D2-6445-9B45-BDDF-E745AAE7329E}"/>
                </a:ext>
              </a:extLst>
            </p:cNvPr>
            <p:cNvSpPr/>
            <p:nvPr/>
          </p:nvSpPr>
          <p:spPr>
            <a:xfrm>
              <a:off x="1579360" y="2334795"/>
              <a:ext cx="2738981" cy="215444"/>
            </a:xfrm>
            <a:prstGeom prst="rect">
              <a:avLst/>
            </a:prstGeom>
          </p:spPr>
          <p:txBody>
            <a:bodyPr wrap="square" lIns="0" tIns="0" rIns="0" bIns="0">
              <a:spAutoFit/>
            </a:bodyPr>
            <a:lstStyle/>
            <a:p>
              <a:pPr>
                <a:buSzPts val="1800"/>
              </a:pPr>
              <a:r>
                <a:rPr lang="es-ES_tradnl" dirty="0">
                  <a:latin typeface="Calibri" charset="0"/>
                  <a:ea typeface="Calibri" charset="0"/>
                  <a:cs typeface="Calibri" charset="0"/>
                  <a:sym typeface="Calibri"/>
                </a:rPr>
                <a:t>Entregar la cantidad correcta.</a:t>
              </a:r>
              <a:endParaRPr lang="es-ES_tradnl" dirty="0">
                <a:latin typeface="Calibri" charset="0"/>
                <a:ea typeface="Calibri" charset="0"/>
                <a:cs typeface="Calibri" charset="0"/>
              </a:endParaRPr>
            </a:p>
          </p:txBody>
        </p:sp>
        <p:sp>
          <p:nvSpPr>
            <p:cNvPr id="15" name="Rectángulo 14">
              <a:extLst>
                <a:ext uri="{FF2B5EF4-FFF2-40B4-BE49-F238E27FC236}">
                  <a16:creationId xmlns:a16="http://schemas.microsoft.com/office/drawing/2014/main" id="{1E553743-64C3-2648-BB88-E9616F4EB4A5}"/>
                </a:ext>
              </a:extLst>
            </p:cNvPr>
            <p:cNvSpPr/>
            <p:nvPr/>
          </p:nvSpPr>
          <p:spPr>
            <a:xfrm>
              <a:off x="1579360" y="2751707"/>
              <a:ext cx="2738979" cy="215444"/>
            </a:xfrm>
            <a:prstGeom prst="rect">
              <a:avLst/>
            </a:prstGeom>
          </p:spPr>
          <p:txBody>
            <a:bodyPr wrap="square" lIns="0" tIns="0" rIns="0" bIns="0">
              <a:spAutoFit/>
            </a:bodyPr>
            <a:lstStyle/>
            <a:p>
              <a:pPr>
                <a:buSzPts val="1800"/>
              </a:pPr>
              <a:r>
                <a:rPr lang="es-ES_tradnl" dirty="0">
                  <a:latin typeface="Calibri" charset="0"/>
                  <a:ea typeface="Calibri" charset="0"/>
                  <a:cs typeface="Calibri" charset="0"/>
                  <a:sym typeface="Calibri"/>
                </a:rPr>
                <a:t>Calidad requerida por los clientes.</a:t>
              </a:r>
              <a:endParaRPr lang="es-ES_tradnl" dirty="0">
                <a:latin typeface="Calibri" charset="0"/>
                <a:ea typeface="Calibri" charset="0"/>
                <a:cs typeface="Calibri" charset="0"/>
              </a:endParaRPr>
            </a:p>
          </p:txBody>
        </p:sp>
        <p:grpSp>
          <p:nvGrpSpPr>
            <p:cNvPr id="16" name="Agrupar 29">
              <a:extLst>
                <a:ext uri="{FF2B5EF4-FFF2-40B4-BE49-F238E27FC236}">
                  <a16:creationId xmlns:a16="http://schemas.microsoft.com/office/drawing/2014/main" id="{03B8FEB2-54A1-4C41-A0CE-391A3C21FB96}"/>
                </a:ext>
              </a:extLst>
            </p:cNvPr>
            <p:cNvGrpSpPr/>
            <p:nvPr/>
          </p:nvGrpSpPr>
          <p:grpSpPr>
            <a:xfrm>
              <a:off x="1290513" y="2007999"/>
              <a:ext cx="140792" cy="140258"/>
              <a:chOff x="3427964" y="2244682"/>
              <a:chExt cx="225891" cy="225034"/>
            </a:xfrm>
          </p:grpSpPr>
          <p:sp>
            <p:nvSpPr>
              <p:cNvPr id="17" name="Elipse 16">
                <a:extLst>
                  <a:ext uri="{FF2B5EF4-FFF2-40B4-BE49-F238E27FC236}">
                    <a16:creationId xmlns:a16="http://schemas.microsoft.com/office/drawing/2014/main" id="{08C8ECE2-8F21-C04A-89CC-76660CD939E0}"/>
                  </a:ext>
                </a:extLst>
              </p:cNvPr>
              <p:cNvSpPr/>
              <p:nvPr/>
            </p:nvSpPr>
            <p:spPr>
              <a:xfrm>
                <a:off x="3427964" y="2244682"/>
                <a:ext cx="225891" cy="225034"/>
              </a:xfrm>
              <a:prstGeom prst="ellipse">
                <a:avLst/>
              </a:prstGeom>
              <a:solidFill>
                <a:srgbClr val="E3DCED"/>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18" name="Elipse 17">
                <a:extLst>
                  <a:ext uri="{FF2B5EF4-FFF2-40B4-BE49-F238E27FC236}">
                    <a16:creationId xmlns:a16="http://schemas.microsoft.com/office/drawing/2014/main" id="{76A4B033-F52F-D742-9AD9-F36F3E62D5EF}"/>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19" name="Rectángulo 18">
              <a:extLst>
                <a:ext uri="{FF2B5EF4-FFF2-40B4-BE49-F238E27FC236}">
                  <a16:creationId xmlns:a16="http://schemas.microsoft.com/office/drawing/2014/main" id="{020988A8-46CE-374E-84D0-F677FB11D4C8}"/>
                </a:ext>
              </a:extLst>
            </p:cNvPr>
            <p:cNvSpPr/>
            <p:nvPr/>
          </p:nvSpPr>
          <p:spPr>
            <a:xfrm>
              <a:off x="1579360" y="3168619"/>
              <a:ext cx="2738971" cy="215444"/>
            </a:xfrm>
            <a:prstGeom prst="rect">
              <a:avLst/>
            </a:prstGeom>
          </p:spPr>
          <p:txBody>
            <a:bodyPr wrap="square" lIns="0" tIns="0" rIns="0" bIns="0">
              <a:spAutoFit/>
            </a:bodyPr>
            <a:lstStyle/>
            <a:p>
              <a:pPr>
                <a:buSzPts val="1800"/>
              </a:pPr>
              <a:r>
                <a:rPr lang="es-ES_tradnl" dirty="0">
                  <a:latin typeface="Calibri" charset="0"/>
                  <a:ea typeface="Calibri" charset="0"/>
                  <a:cs typeface="Calibri" charset="0"/>
                  <a:sym typeface="Calibri"/>
                </a:rPr>
                <a:t>Reducir los costos logísticos.</a:t>
              </a:r>
              <a:endParaRPr lang="es-ES_tradnl" dirty="0">
                <a:latin typeface="Calibri" charset="0"/>
                <a:ea typeface="Calibri" charset="0"/>
                <a:cs typeface="Calibri" charset="0"/>
              </a:endParaRPr>
            </a:p>
          </p:txBody>
        </p:sp>
        <p:sp>
          <p:nvSpPr>
            <p:cNvPr id="21" name="Rectángulo 20">
              <a:extLst>
                <a:ext uri="{FF2B5EF4-FFF2-40B4-BE49-F238E27FC236}">
                  <a16:creationId xmlns:a16="http://schemas.microsoft.com/office/drawing/2014/main" id="{A87EA141-DA0A-1A44-A5C9-15E09CFC1EE3}"/>
                </a:ext>
              </a:extLst>
            </p:cNvPr>
            <p:cNvSpPr/>
            <p:nvPr/>
          </p:nvSpPr>
          <p:spPr>
            <a:xfrm>
              <a:off x="807211" y="3112486"/>
              <a:ext cx="400819" cy="369332"/>
            </a:xfrm>
            <a:prstGeom prst="rect">
              <a:avLst/>
            </a:prstGeom>
            <a:noFill/>
          </p:spPr>
          <p:txBody>
            <a:bodyPr wrap="square" lIns="0" tIns="0" rIns="0" bIns="0">
              <a:spAutoFit/>
            </a:bodyPr>
            <a:lstStyle/>
            <a:p>
              <a:pPr algn="r"/>
              <a:r>
                <a:rPr lang="es-ES" sz="2400" b="1" dirty="0">
                  <a:solidFill>
                    <a:srgbClr val="7150A0"/>
                  </a:solidFill>
                  <a:latin typeface="Calibri" charset="0"/>
                  <a:ea typeface="Calibri" charset="0"/>
                  <a:cs typeface="Calibri" charset="0"/>
                </a:rPr>
                <a:t>04</a:t>
              </a:r>
              <a:endParaRPr lang="es-PE" sz="2800" b="1" dirty="0">
                <a:solidFill>
                  <a:srgbClr val="7150A0"/>
                </a:solidFill>
                <a:latin typeface="Calibri" charset="0"/>
                <a:ea typeface="Calibri" charset="0"/>
                <a:cs typeface="Calibri" charset="0"/>
              </a:endParaRPr>
            </a:p>
          </p:txBody>
        </p:sp>
        <p:grpSp>
          <p:nvGrpSpPr>
            <p:cNvPr id="23" name="Agrupar 29">
              <a:extLst>
                <a:ext uri="{FF2B5EF4-FFF2-40B4-BE49-F238E27FC236}">
                  <a16:creationId xmlns:a16="http://schemas.microsoft.com/office/drawing/2014/main" id="{66388CD6-212B-8742-8A9C-B007DEB6120F}"/>
                </a:ext>
              </a:extLst>
            </p:cNvPr>
            <p:cNvGrpSpPr/>
            <p:nvPr/>
          </p:nvGrpSpPr>
          <p:grpSpPr>
            <a:xfrm>
              <a:off x="1290513" y="2395049"/>
              <a:ext cx="140792" cy="140258"/>
              <a:chOff x="3427964" y="2244682"/>
              <a:chExt cx="225891" cy="225034"/>
            </a:xfrm>
          </p:grpSpPr>
          <p:sp>
            <p:nvSpPr>
              <p:cNvPr id="24" name="Elipse 23">
                <a:extLst>
                  <a:ext uri="{FF2B5EF4-FFF2-40B4-BE49-F238E27FC236}">
                    <a16:creationId xmlns:a16="http://schemas.microsoft.com/office/drawing/2014/main" id="{AE3CF6E3-0859-2347-B5F7-74AC79296F57}"/>
                  </a:ext>
                </a:extLst>
              </p:cNvPr>
              <p:cNvSpPr/>
              <p:nvPr/>
            </p:nvSpPr>
            <p:spPr>
              <a:xfrm>
                <a:off x="3427964" y="2244682"/>
                <a:ext cx="225891" cy="225034"/>
              </a:xfrm>
              <a:prstGeom prst="ellipse">
                <a:avLst/>
              </a:prstGeom>
              <a:solidFill>
                <a:srgbClr val="E3DCED"/>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Elipse 24">
                <a:extLst>
                  <a:ext uri="{FF2B5EF4-FFF2-40B4-BE49-F238E27FC236}">
                    <a16:creationId xmlns:a16="http://schemas.microsoft.com/office/drawing/2014/main" id="{D1EAAD30-C57A-B345-A5A7-7BB6DBAC6606}"/>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6" name="Agrupar 29">
              <a:extLst>
                <a:ext uri="{FF2B5EF4-FFF2-40B4-BE49-F238E27FC236}">
                  <a16:creationId xmlns:a16="http://schemas.microsoft.com/office/drawing/2014/main" id="{8161D326-ECC1-AB49-9CE9-4E55EAD01CAD}"/>
                </a:ext>
              </a:extLst>
            </p:cNvPr>
            <p:cNvGrpSpPr/>
            <p:nvPr/>
          </p:nvGrpSpPr>
          <p:grpSpPr>
            <a:xfrm>
              <a:off x="1290513" y="2791502"/>
              <a:ext cx="140792" cy="140258"/>
              <a:chOff x="3427964" y="2244682"/>
              <a:chExt cx="225891" cy="225034"/>
            </a:xfrm>
          </p:grpSpPr>
          <p:sp>
            <p:nvSpPr>
              <p:cNvPr id="27" name="Elipse 26">
                <a:extLst>
                  <a:ext uri="{FF2B5EF4-FFF2-40B4-BE49-F238E27FC236}">
                    <a16:creationId xmlns:a16="http://schemas.microsoft.com/office/drawing/2014/main" id="{2E776FF1-1086-4543-8938-267A1C237EC3}"/>
                  </a:ext>
                </a:extLst>
              </p:cNvPr>
              <p:cNvSpPr/>
              <p:nvPr/>
            </p:nvSpPr>
            <p:spPr>
              <a:xfrm>
                <a:off x="3427964" y="2244682"/>
                <a:ext cx="225891" cy="225034"/>
              </a:xfrm>
              <a:prstGeom prst="ellipse">
                <a:avLst/>
              </a:prstGeom>
              <a:solidFill>
                <a:srgbClr val="E3DCED"/>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Elipse 27">
                <a:extLst>
                  <a:ext uri="{FF2B5EF4-FFF2-40B4-BE49-F238E27FC236}">
                    <a16:creationId xmlns:a16="http://schemas.microsoft.com/office/drawing/2014/main" id="{461F5E24-C93D-D244-9DAF-3DAAF3C69BBF}"/>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29" name="Agrupar 29">
              <a:extLst>
                <a:ext uri="{FF2B5EF4-FFF2-40B4-BE49-F238E27FC236}">
                  <a16:creationId xmlns:a16="http://schemas.microsoft.com/office/drawing/2014/main" id="{AF295098-A908-4941-81CC-E0BD395401D6}"/>
                </a:ext>
              </a:extLst>
            </p:cNvPr>
            <p:cNvGrpSpPr/>
            <p:nvPr/>
          </p:nvGrpSpPr>
          <p:grpSpPr>
            <a:xfrm>
              <a:off x="1290513" y="3215950"/>
              <a:ext cx="140792" cy="140258"/>
              <a:chOff x="3427964" y="2244682"/>
              <a:chExt cx="225891" cy="225034"/>
            </a:xfrm>
          </p:grpSpPr>
          <p:sp>
            <p:nvSpPr>
              <p:cNvPr id="30" name="Elipse 29">
                <a:extLst>
                  <a:ext uri="{FF2B5EF4-FFF2-40B4-BE49-F238E27FC236}">
                    <a16:creationId xmlns:a16="http://schemas.microsoft.com/office/drawing/2014/main" id="{447D8F0E-4684-C146-8836-EB5A5AEBDB4E}"/>
                  </a:ext>
                </a:extLst>
              </p:cNvPr>
              <p:cNvSpPr/>
              <p:nvPr/>
            </p:nvSpPr>
            <p:spPr>
              <a:xfrm>
                <a:off x="3427964" y="2244682"/>
                <a:ext cx="225891" cy="225034"/>
              </a:xfrm>
              <a:prstGeom prst="ellipse">
                <a:avLst/>
              </a:prstGeom>
              <a:solidFill>
                <a:srgbClr val="E3DCED"/>
              </a:solidFill>
              <a:ln w="19050">
                <a:solidFill>
                  <a:srgbClr val="715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1" name="Elipse 30">
                <a:extLst>
                  <a:ext uri="{FF2B5EF4-FFF2-40B4-BE49-F238E27FC236}">
                    <a16:creationId xmlns:a16="http://schemas.microsoft.com/office/drawing/2014/main" id="{27BBE9FF-D3D1-334E-AC3B-7C41B4A8C1C5}"/>
                  </a:ext>
                </a:extLst>
              </p:cNvPr>
              <p:cNvSpPr/>
              <p:nvPr/>
            </p:nvSpPr>
            <p:spPr>
              <a:xfrm>
                <a:off x="3482167" y="2298680"/>
                <a:ext cx="117483" cy="117037"/>
              </a:xfrm>
              <a:prstGeom prst="ellipse">
                <a:avLst/>
              </a:prstGeom>
              <a:solidFill>
                <a:srgbClr val="7150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38" name="28 Flecha derecha">
              <a:extLst>
                <a:ext uri="{FF2B5EF4-FFF2-40B4-BE49-F238E27FC236}">
                  <a16:creationId xmlns:a16="http://schemas.microsoft.com/office/drawing/2014/main" id="{A8617CC7-711E-FF49-8EA9-F4B19BC5ADA5}"/>
                </a:ext>
              </a:extLst>
            </p:cNvPr>
            <p:cNvSpPr/>
            <p:nvPr/>
          </p:nvSpPr>
          <p:spPr>
            <a:xfrm>
              <a:off x="4734178" y="2448423"/>
              <a:ext cx="530135" cy="538660"/>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39" name="Rectángulo redondeado 38">
              <a:extLst>
                <a:ext uri="{FF2B5EF4-FFF2-40B4-BE49-F238E27FC236}">
                  <a16:creationId xmlns:a16="http://schemas.microsoft.com/office/drawing/2014/main" id="{4EE05BC6-06AD-FC42-BC45-A7A4FABB7684}"/>
                </a:ext>
              </a:extLst>
            </p:cNvPr>
            <p:cNvSpPr/>
            <p:nvPr/>
          </p:nvSpPr>
          <p:spPr>
            <a:xfrm>
              <a:off x="5487020" y="2117692"/>
              <a:ext cx="2956647" cy="1166129"/>
            </a:xfrm>
            <a:prstGeom prst="roundRect">
              <a:avLst>
                <a:gd name="adj" fmla="val 10564"/>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marR="0" lvl="0" indent="-179388" algn="l" rtl="0">
                <a:spcBef>
                  <a:spcPts val="0"/>
                </a:spcBef>
                <a:spcAft>
                  <a:spcPts val="0"/>
                </a:spcAft>
                <a:buClr>
                  <a:schemeClr val="lt1"/>
                </a:buClr>
                <a:buSzPts val="1800"/>
                <a:buFont typeface="Arial"/>
                <a:buChar char="•"/>
              </a:pPr>
              <a:r>
                <a:rPr lang="es-ES_tradnl" sz="1600" dirty="0">
                  <a:solidFill>
                    <a:schemeClr val="lt1"/>
                  </a:solidFill>
                  <a:latin typeface="Calibri"/>
                  <a:ea typeface="Calibri"/>
                  <a:cs typeface="Calibri"/>
                  <a:sym typeface="Calibri"/>
                </a:rPr>
                <a:t>Incrementar las ventas.</a:t>
              </a:r>
              <a:endParaRPr lang="es-ES_tradnl" sz="1600" dirty="0">
                <a:latin typeface="Calibri" panose="020F0502020204030204" pitchFamily="34" charset="0"/>
              </a:endParaRPr>
            </a:p>
            <a:p>
              <a:pPr marL="179388" marR="0" lvl="0" indent="-179388" algn="l" rtl="0">
                <a:spcBef>
                  <a:spcPts val="0"/>
                </a:spcBef>
                <a:spcAft>
                  <a:spcPts val="0"/>
                </a:spcAft>
                <a:buClr>
                  <a:schemeClr val="lt1"/>
                </a:buClr>
                <a:buSzPts val="1800"/>
                <a:buFont typeface="Arial"/>
                <a:buChar char="•"/>
              </a:pPr>
              <a:r>
                <a:rPr lang="es-ES_tradnl" sz="1600" dirty="0">
                  <a:solidFill>
                    <a:schemeClr val="lt1"/>
                  </a:solidFill>
                  <a:latin typeface="Calibri"/>
                  <a:ea typeface="Calibri"/>
                  <a:cs typeface="Calibri"/>
                  <a:sym typeface="Calibri"/>
                </a:rPr>
                <a:t>Reducir los costos.</a:t>
              </a:r>
              <a:endParaRPr lang="es-ES_tradnl" sz="1600" dirty="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14"/>
          <p:cNvSpPr txBox="1"/>
          <p:nvPr/>
        </p:nvSpPr>
        <p:spPr>
          <a:xfrm>
            <a:off x="511342" y="925339"/>
            <a:ext cx="3881271" cy="2539157"/>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n-US" sz="1600" b="1" dirty="0">
                <a:solidFill>
                  <a:schemeClr val="dk1"/>
                </a:solidFill>
                <a:latin typeface="Calibri"/>
                <a:ea typeface="Calibri"/>
                <a:cs typeface="Calibri"/>
                <a:sym typeface="Calibri"/>
              </a:rPr>
              <a:t>PROBLEMAS EN LOS PROCESOS LOGÍSTICOS</a:t>
            </a:r>
            <a:endParaRPr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Comprar a destiempo y a precios altos.</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Mantener inventarios muy elevados.</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Fallas o demoras en las entregas.</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Pérdida o deterioro de materiales en el almacén.</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Demora en las exportaciones o importaciones.</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No se atienden o analizan los reclamos de los clientes.</a:t>
            </a:r>
            <a:endParaRPr lang="es-ES_tradnl" dirty="0">
              <a:latin typeface="Calibri" panose="020F0502020204030204" pitchFamily="34" charset="0"/>
              <a:cs typeface="Calibri" panose="020F0502020204030204" pitchFamily="34" charset="0"/>
            </a:endParaRPr>
          </a:p>
        </p:txBody>
      </p:sp>
      <p:sp>
        <p:nvSpPr>
          <p:cNvPr id="4" name="Rectangle 5">
            <a:extLst>
              <a:ext uri="{FF2B5EF4-FFF2-40B4-BE49-F238E27FC236}">
                <a16:creationId xmlns:a16="http://schemas.microsoft.com/office/drawing/2014/main" id="{910E0B21-05F1-7D4F-8F38-5DE1671A6B5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38E506D-B38F-1F41-9569-3704DBD1BB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1387" y="0"/>
            <a:ext cx="4392613" cy="571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15"/>
          <p:cNvSpPr txBox="1"/>
          <p:nvPr/>
        </p:nvSpPr>
        <p:spPr>
          <a:xfrm>
            <a:off x="511341" y="925339"/>
            <a:ext cx="8164347" cy="1308050"/>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n-US" sz="1600" b="1" dirty="0">
                <a:solidFill>
                  <a:schemeClr val="dk1"/>
                </a:solidFill>
                <a:latin typeface="Calibri"/>
                <a:ea typeface="Calibri"/>
                <a:cs typeface="Calibri"/>
                <a:sym typeface="Calibri"/>
              </a:rPr>
              <a:t>¿</a:t>
            </a:r>
            <a:r>
              <a:rPr lang="es-ES_tradnl" sz="1600" b="1" dirty="0">
                <a:solidFill>
                  <a:schemeClr val="dk1"/>
                </a:solidFill>
                <a:latin typeface="Calibri"/>
                <a:ea typeface="Calibri"/>
                <a:cs typeface="Calibri"/>
                <a:sym typeface="Calibri"/>
              </a:rPr>
              <a:t>QUÉ EMPRESAS REALIZAN PROCESOS LOGÍSTICOS?</a:t>
            </a:r>
            <a:endParaRPr lang="es-ES_tradnl" dirty="0">
              <a:latin typeface="Calibri" panose="020F0502020204030204" pitchFamily="34" charset="0"/>
              <a:cs typeface="Calibri" panose="020F0502020204030204" pitchFamily="34" charset="0"/>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Todas las empresas llevan a cabo procesos logísticos, no con la misma intensidad, pero</a:t>
            </a:r>
            <a:br>
              <a:rPr lang="es-ES_tradnl" sz="1600" dirty="0">
                <a:solidFill>
                  <a:schemeClr val="dk1"/>
                </a:solidFill>
                <a:latin typeface="Calibri"/>
                <a:ea typeface="Calibri"/>
                <a:cs typeface="Calibri"/>
                <a:sym typeface="Calibri"/>
              </a:rPr>
            </a:br>
            <a:r>
              <a:rPr lang="es-ES_tradnl" sz="1600" dirty="0">
                <a:solidFill>
                  <a:schemeClr val="dk1"/>
                </a:solidFill>
                <a:latin typeface="Calibri"/>
                <a:ea typeface="Calibri"/>
                <a:cs typeface="Calibri"/>
                <a:sym typeface="Calibri"/>
              </a:rPr>
              <a:t>sí los realizan.</a:t>
            </a:r>
            <a:endParaRPr lang="es-ES_tradnl" dirty="0">
              <a:latin typeface="Calibri" panose="020F0502020204030204" pitchFamily="34" charset="0"/>
              <a:cs typeface="Calibri" panose="020F0502020204030204" pitchFamily="34" charset="0"/>
            </a:endParaRPr>
          </a:p>
          <a:p>
            <a:pPr marL="179388" marR="0" lvl="0" indent="-68263"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9388" marR="0" lvl="0" indent="-16986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Será diferente la logística de un estudio contable que la de una empresa como </a:t>
            </a:r>
            <a:r>
              <a:rPr lang="es-ES_tradnl" sz="1600" dirty="0" err="1">
                <a:solidFill>
                  <a:schemeClr val="dk1"/>
                </a:solidFill>
                <a:latin typeface="Calibri"/>
                <a:ea typeface="Calibri"/>
                <a:cs typeface="Calibri"/>
                <a:sym typeface="Calibri"/>
              </a:rPr>
              <a:t>Alicorp</a:t>
            </a:r>
            <a:r>
              <a:rPr lang="es-ES_tradnl" sz="1600" dirty="0">
                <a:solidFill>
                  <a:schemeClr val="dk1"/>
                </a:solidFill>
                <a:latin typeface="Calibri"/>
                <a:ea typeface="Calibri"/>
                <a:cs typeface="Calibri"/>
                <a:sym typeface="Calibri"/>
              </a:rPr>
              <a:t>.</a:t>
            </a:r>
            <a:endParaRPr lang="es-ES_tradnl"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A3E77D84-05DE-FC4B-825D-256858F440B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7591E896-BDD9-DC4B-B963-9C6B111A97B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contrast="13000"/>
                    </a14:imgEffect>
                  </a14:imgLayer>
                </a14:imgProps>
              </a:ext>
            </a:extLst>
          </a:blip>
          <a:srcRect t="3292"/>
          <a:stretch/>
        </p:blipFill>
        <p:spPr>
          <a:xfrm>
            <a:off x="2263455" y="2693513"/>
            <a:ext cx="4617089" cy="25404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16"/>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LA LOGÍSTICA DE ESTAS EMPRESAS</a:t>
            </a:r>
            <a:endParaRPr dirty="0">
              <a:latin typeface="Calibri" panose="020F0502020204030204" pitchFamily="34" charset="0"/>
              <a:cs typeface="Calibri" panose="020F0502020204030204" pitchFamily="34" charset="0"/>
            </a:endParaRPr>
          </a:p>
        </p:txBody>
      </p:sp>
      <p:sp>
        <p:nvSpPr>
          <p:cNvPr id="16" name="Rectangle 5">
            <a:extLst>
              <a:ext uri="{FF2B5EF4-FFF2-40B4-BE49-F238E27FC236}">
                <a16:creationId xmlns:a16="http://schemas.microsoft.com/office/drawing/2014/main" id="{4EA2E06F-73FF-9A47-861C-EE992AAA1FE0}"/>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7" name="Grupo 16">
            <a:extLst>
              <a:ext uri="{FF2B5EF4-FFF2-40B4-BE49-F238E27FC236}">
                <a16:creationId xmlns:a16="http://schemas.microsoft.com/office/drawing/2014/main" id="{1BD433E0-1590-084A-91DB-63C9DE6A5E0D}"/>
              </a:ext>
            </a:extLst>
          </p:cNvPr>
          <p:cNvGrpSpPr/>
          <p:nvPr/>
        </p:nvGrpSpPr>
        <p:grpSpPr>
          <a:xfrm>
            <a:off x="1988725" y="1374634"/>
            <a:ext cx="5166549" cy="3494540"/>
            <a:chOff x="1678255" y="1212632"/>
            <a:chExt cx="6069982" cy="4105602"/>
          </a:xfrm>
        </p:grpSpPr>
        <p:pic>
          <p:nvPicPr>
            <p:cNvPr id="18" name="Imagen 17">
              <a:extLst>
                <a:ext uri="{FF2B5EF4-FFF2-40B4-BE49-F238E27FC236}">
                  <a16:creationId xmlns:a16="http://schemas.microsoft.com/office/drawing/2014/main" id="{1FAF1EF8-BD46-6544-A668-BBE25EA54859}"/>
                </a:ext>
              </a:extLst>
            </p:cNvPr>
            <p:cNvPicPr>
              <a:picLocks noChangeAspect="1"/>
            </p:cNvPicPr>
            <p:nvPr/>
          </p:nvPicPr>
          <p:blipFill rotWithShape="1">
            <a:blip r:embed="rId3"/>
            <a:srcRect t="19085" b="19870"/>
            <a:stretch/>
          </p:blipFill>
          <p:spPr>
            <a:xfrm>
              <a:off x="1678255" y="1336755"/>
              <a:ext cx="1715121" cy="628189"/>
            </a:xfrm>
            <a:prstGeom prst="rect">
              <a:avLst/>
            </a:prstGeom>
          </p:spPr>
        </p:pic>
        <p:pic>
          <p:nvPicPr>
            <p:cNvPr id="19" name="Imagen 18">
              <a:extLst>
                <a:ext uri="{FF2B5EF4-FFF2-40B4-BE49-F238E27FC236}">
                  <a16:creationId xmlns:a16="http://schemas.microsoft.com/office/drawing/2014/main" id="{C36D46A9-689E-D046-ACB1-C2D2F38F7538}"/>
                </a:ext>
              </a:extLst>
            </p:cNvPr>
            <p:cNvPicPr>
              <a:picLocks noChangeAspect="1"/>
            </p:cNvPicPr>
            <p:nvPr/>
          </p:nvPicPr>
          <p:blipFill>
            <a:blip r:embed="rId4"/>
            <a:stretch>
              <a:fillRect/>
            </a:stretch>
          </p:blipFill>
          <p:spPr>
            <a:xfrm>
              <a:off x="3983772" y="1212632"/>
              <a:ext cx="1189445" cy="892083"/>
            </a:xfrm>
            <a:prstGeom prst="rect">
              <a:avLst/>
            </a:prstGeom>
          </p:spPr>
        </p:pic>
        <p:pic>
          <p:nvPicPr>
            <p:cNvPr id="20" name="Imagen 19">
              <a:extLst>
                <a:ext uri="{FF2B5EF4-FFF2-40B4-BE49-F238E27FC236}">
                  <a16:creationId xmlns:a16="http://schemas.microsoft.com/office/drawing/2014/main" id="{22AF5362-ED1B-774B-B9D1-AEBB02E9A7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759" y="1301097"/>
              <a:ext cx="1412459" cy="700152"/>
            </a:xfrm>
            <a:prstGeom prst="rect">
              <a:avLst/>
            </a:prstGeom>
          </p:spPr>
        </p:pic>
        <p:pic>
          <p:nvPicPr>
            <p:cNvPr id="21" name="Imagen 20">
              <a:extLst>
                <a:ext uri="{FF2B5EF4-FFF2-40B4-BE49-F238E27FC236}">
                  <a16:creationId xmlns:a16="http://schemas.microsoft.com/office/drawing/2014/main" id="{2E4EED28-281A-E444-B367-4CAEB437F3A4}"/>
                </a:ext>
              </a:extLst>
            </p:cNvPr>
            <p:cNvPicPr>
              <a:picLocks noChangeAspect="1"/>
            </p:cNvPicPr>
            <p:nvPr/>
          </p:nvPicPr>
          <p:blipFill rotWithShape="1">
            <a:blip r:embed="rId6"/>
            <a:srcRect t="22521" b="29179"/>
            <a:stretch/>
          </p:blipFill>
          <p:spPr>
            <a:xfrm>
              <a:off x="1744043" y="2222081"/>
              <a:ext cx="1583545" cy="764845"/>
            </a:xfrm>
            <a:prstGeom prst="rect">
              <a:avLst/>
            </a:prstGeom>
          </p:spPr>
        </p:pic>
        <p:pic>
          <p:nvPicPr>
            <p:cNvPr id="22" name="Imagen 21">
              <a:extLst>
                <a:ext uri="{FF2B5EF4-FFF2-40B4-BE49-F238E27FC236}">
                  <a16:creationId xmlns:a16="http://schemas.microsoft.com/office/drawing/2014/main" id="{7621480A-C22C-4C47-B30B-E253144C50CE}"/>
                </a:ext>
              </a:extLst>
            </p:cNvPr>
            <p:cNvPicPr>
              <a:picLocks noChangeAspect="1"/>
            </p:cNvPicPr>
            <p:nvPr/>
          </p:nvPicPr>
          <p:blipFill rotWithShape="1">
            <a:blip r:embed="rId7">
              <a:extLst>
                <a:ext uri="{28A0092B-C50C-407E-A947-70E740481C1C}">
                  <a14:useLocalDpi xmlns:a14="http://schemas.microsoft.com/office/drawing/2010/main" val="0"/>
                </a:ext>
              </a:extLst>
            </a:blip>
            <a:srcRect t="27293" b="25875"/>
            <a:stretch/>
          </p:blipFill>
          <p:spPr>
            <a:xfrm>
              <a:off x="3832760" y="2270571"/>
              <a:ext cx="1491469" cy="698483"/>
            </a:xfrm>
            <a:prstGeom prst="rect">
              <a:avLst/>
            </a:prstGeom>
          </p:spPr>
        </p:pic>
        <p:pic>
          <p:nvPicPr>
            <p:cNvPr id="23" name="Imagen 22">
              <a:extLst>
                <a:ext uri="{FF2B5EF4-FFF2-40B4-BE49-F238E27FC236}">
                  <a16:creationId xmlns:a16="http://schemas.microsoft.com/office/drawing/2014/main" id="{A793DB87-9BA5-6B4A-B3FC-8C95ED54B6AB}"/>
                </a:ext>
              </a:extLst>
            </p:cNvPr>
            <p:cNvPicPr>
              <a:picLocks noChangeAspect="1"/>
            </p:cNvPicPr>
            <p:nvPr/>
          </p:nvPicPr>
          <p:blipFill rotWithShape="1">
            <a:blip r:embed="rId8"/>
            <a:srcRect l="10223" t="11629" r="9891" b="11597"/>
            <a:stretch/>
          </p:blipFill>
          <p:spPr>
            <a:xfrm>
              <a:off x="5815004" y="2278127"/>
              <a:ext cx="1933233" cy="681236"/>
            </a:xfrm>
            <a:prstGeom prst="rect">
              <a:avLst/>
            </a:prstGeom>
          </p:spPr>
        </p:pic>
        <p:pic>
          <p:nvPicPr>
            <p:cNvPr id="24" name="Imagen 23">
              <a:extLst>
                <a:ext uri="{FF2B5EF4-FFF2-40B4-BE49-F238E27FC236}">
                  <a16:creationId xmlns:a16="http://schemas.microsoft.com/office/drawing/2014/main" id="{5A498459-F5C0-2F42-921C-8BE21FE6C430}"/>
                </a:ext>
              </a:extLst>
            </p:cNvPr>
            <p:cNvPicPr>
              <a:picLocks noChangeAspect="1"/>
            </p:cNvPicPr>
            <p:nvPr/>
          </p:nvPicPr>
          <p:blipFill>
            <a:blip r:embed="rId9"/>
            <a:stretch>
              <a:fillRect/>
            </a:stretch>
          </p:blipFill>
          <p:spPr>
            <a:xfrm>
              <a:off x="2111311" y="3251139"/>
              <a:ext cx="849010" cy="849010"/>
            </a:xfrm>
            <a:prstGeom prst="rect">
              <a:avLst/>
            </a:prstGeom>
          </p:spPr>
        </p:pic>
        <p:pic>
          <p:nvPicPr>
            <p:cNvPr id="25" name="Imagen 24">
              <a:extLst>
                <a:ext uri="{FF2B5EF4-FFF2-40B4-BE49-F238E27FC236}">
                  <a16:creationId xmlns:a16="http://schemas.microsoft.com/office/drawing/2014/main" id="{49BECE8F-082D-6D46-B69A-6292CA6804F8}"/>
                </a:ext>
              </a:extLst>
            </p:cNvPr>
            <p:cNvPicPr>
              <a:picLocks noChangeAspect="1"/>
            </p:cNvPicPr>
            <p:nvPr/>
          </p:nvPicPr>
          <p:blipFill rotWithShape="1">
            <a:blip r:embed="rId10"/>
            <a:srcRect t="16607" b="16263"/>
            <a:stretch/>
          </p:blipFill>
          <p:spPr>
            <a:xfrm>
              <a:off x="3724420" y="3396357"/>
              <a:ext cx="1708148" cy="558573"/>
            </a:xfrm>
            <a:prstGeom prst="rect">
              <a:avLst/>
            </a:prstGeom>
          </p:spPr>
        </p:pic>
        <p:pic>
          <p:nvPicPr>
            <p:cNvPr id="26" name="Imagen 25">
              <a:extLst>
                <a:ext uri="{FF2B5EF4-FFF2-40B4-BE49-F238E27FC236}">
                  <a16:creationId xmlns:a16="http://schemas.microsoft.com/office/drawing/2014/main" id="{FCBD4200-EF24-8C4C-AC79-DBEF14671A89}"/>
                </a:ext>
              </a:extLst>
            </p:cNvPr>
            <p:cNvPicPr>
              <a:picLocks noChangeAspect="1"/>
            </p:cNvPicPr>
            <p:nvPr/>
          </p:nvPicPr>
          <p:blipFill>
            <a:blip r:embed="rId11"/>
            <a:stretch>
              <a:fillRect/>
            </a:stretch>
          </p:blipFill>
          <p:spPr>
            <a:xfrm>
              <a:off x="5997456" y="3234550"/>
              <a:ext cx="1568329" cy="882186"/>
            </a:xfrm>
            <a:prstGeom prst="rect">
              <a:avLst/>
            </a:prstGeom>
          </p:spPr>
        </p:pic>
        <p:pic>
          <p:nvPicPr>
            <p:cNvPr id="27" name="Imagen 26">
              <a:extLst>
                <a:ext uri="{FF2B5EF4-FFF2-40B4-BE49-F238E27FC236}">
                  <a16:creationId xmlns:a16="http://schemas.microsoft.com/office/drawing/2014/main" id="{197D161C-E666-3A46-B8AA-2C8104773E05}"/>
                </a:ext>
              </a:extLst>
            </p:cNvPr>
            <p:cNvPicPr>
              <a:picLocks noChangeAspect="1"/>
            </p:cNvPicPr>
            <p:nvPr/>
          </p:nvPicPr>
          <p:blipFill rotWithShape="1">
            <a:blip r:embed="rId12"/>
            <a:srcRect r="42142"/>
            <a:stretch/>
          </p:blipFill>
          <p:spPr>
            <a:xfrm>
              <a:off x="2070888" y="4333680"/>
              <a:ext cx="929856" cy="888246"/>
            </a:xfrm>
            <a:prstGeom prst="rect">
              <a:avLst/>
            </a:prstGeom>
          </p:spPr>
        </p:pic>
        <p:pic>
          <p:nvPicPr>
            <p:cNvPr id="28" name="Imagen 27">
              <a:extLst>
                <a:ext uri="{FF2B5EF4-FFF2-40B4-BE49-F238E27FC236}">
                  <a16:creationId xmlns:a16="http://schemas.microsoft.com/office/drawing/2014/main" id="{3054FD26-9BC8-FC4A-8158-12C9F3DCA486}"/>
                </a:ext>
              </a:extLst>
            </p:cNvPr>
            <p:cNvPicPr>
              <a:picLocks noChangeAspect="1"/>
            </p:cNvPicPr>
            <p:nvPr/>
          </p:nvPicPr>
          <p:blipFill rotWithShape="1">
            <a:blip r:embed="rId13"/>
            <a:srcRect t="6681" b="13913"/>
            <a:stretch/>
          </p:blipFill>
          <p:spPr>
            <a:xfrm>
              <a:off x="3937733" y="4300627"/>
              <a:ext cx="1281523" cy="1017607"/>
            </a:xfrm>
            <a:prstGeom prst="rect">
              <a:avLst/>
            </a:prstGeom>
          </p:spPr>
        </p:pic>
        <p:pic>
          <p:nvPicPr>
            <p:cNvPr id="29" name="Imagen 28">
              <a:extLst>
                <a:ext uri="{FF2B5EF4-FFF2-40B4-BE49-F238E27FC236}">
                  <a16:creationId xmlns:a16="http://schemas.microsoft.com/office/drawing/2014/main" id="{4E414D74-115D-6B41-B5FB-0192A4B38D11}"/>
                </a:ext>
              </a:extLst>
            </p:cNvPr>
            <p:cNvPicPr>
              <a:picLocks noChangeAspect="1"/>
            </p:cNvPicPr>
            <p:nvPr/>
          </p:nvPicPr>
          <p:blipFill rotWithShape="1">
            <a:blip r:embed="rId14">
              <a:extLst>
                <a:ext uri="{28A0092B-C50C-407E-A947-70E740481C1C}">
                  <a14:useLocalDpi xmlns:a14="http://schemas.microsoft.com/office/drawing/2010/main" val="0"/>
                </a:ext>
              </a:extLst>
            </a:blip>
            <a:srcRect t="12672" b="9708"/>
            <a:stretch/>
          </p:blipFill>
          <p:spPr>
            <a:xfrm>
              <a:off x="6169807" y="4329702"/>
              <a:ext cx="1223627" cy="949779"/>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cxnSp>
        <p:nvCxnSpPr>
          <p:cNvPr id="276" name="Google Shape;276;p17"/>
          <p:cNvCxnSpPr/>
          <p:nvPr/>
        </p:nvCxnSpPr>
        <p:spPr>
          <a:xfrm>
            <a:off x="4045306" y="1770279"/>
            <a:ext cx="0" cy="1609343"/>
          </a:xfrm>
          <a:prstGeom prst="straightConnector1">
            <a:avLst/>
          </a:prstGeom>
          <a:noFill/>
          <a:ln w="19050" cap="flat" cmpd="sng">
            <a:solidFill>
              <a:srgbClr val="BFBFBF"/>
            </a:solidFill>
            <a:prstDash val="solid"/>
            <a:round/>
            <a:headEnd type="none" w="sm" len="sm"/>
            <a:tailEnd type="none" w="sm" len="sm"/>
          </a:ln>
        </p:spPr>
      </p:cxnSp>
      <p:cxnSp>
        <p:nvCxnSpPr>
          <p:cNvPr id="277" name="Google Shape;277;p17"/>
          <p:cNvCxnSpPr/>
          <p:nvPr/>
        </p:nvCxnSpPr>
        <p:spPr>
          <a:xfrm>
            <a:off x="4945075" y="2289658"/>
            <a:ext cx="0" cy="1784908"/>
          </a:xfrm>
          <a:prstGeom prst="straightConnector1">
            <a:avLst/>
          </a:prstGeom>
          <a:noFill/>
          <a:ln w="19050" cap="flat" cmpd="sng">
            <a:solidFill>
              <a:srgbClr val="BFBFBF"/>
            </a:solidFill>
            <a:prstDash val="solid"/>
            <a:round/>
            <a:headEnd type="none" w="sm" len="sm"/>
            <a:tailEnd type="none" w="sm" len="sm"/>
          </a:ln>
        </p:spPr>
      </p:cxnSp>
      <p:cxnSp>
        <p:nvCxnSpPr>
          <p:cNvPr id="278" name="Google Shape;278;p17"/>
          <p:cNvCxnSpPr/>
          <p:nvPr/>
        </p:nvCxnSpPr>
        <p:spPr>
          <a:xfrm>
            <a:off x="5683910" y="1909267"/>
            <a:ext cx="0" cy="1784908"/>
          </a:xfrm>
          <a:prstGeom prst="straightConnector1">
            <a:avLst/>
          </a:prstGeom>
          <a:noFill/>
          <a:ln w="19050" cap="flat" cmpd="sng">
            <a:solidFill>
              <a:srgbClr val="BFBFBF"/>
            </a:solidFill>
            <a:prstDash val="solid"/>
            <a:round/>
            <a:headEnd type="none" w="sm" len="sm"/>
            <a:tailEnd type="none" w="sm" len="sm"/>
          </a:ln>
        </p:spPr>
      </p:cxnSp>
      <p:cxnSp>
        <p:nvCxnSpPr>
          <p:cNvPr id="279" name="Google Shape;279;p17"/>
          <p:cNvCxnSpPr/>
          <p:nvPr/>
        </p:nvCxnSpPr>
        <p:spPr>
          <a:xfrm>
            <a:off x="7168896" y="1843430"/>
            <a:ext cx="0" cy="972922"/>
          </a:xfrm>
          <a:prstGeom prst="straightConnector1">
            <a:avLst/>
          </a:prstGeom>
          <a:noFill/>
          <a:ln w="19050" cap="flat" cmpd="sng">
            <a:solidFill>
              <a:srgbClr val="BFBFBF"/>
            </a:solidFill>
            <a:prstDash val="solid"/>
            <a:round/>
            <a:headEnd type="none" w="sm" len="sm"/>
            <a:tailEnd type="none" w="sm" len="sm"/>
          </a:ln>
        </p:spPr>
      </p:cxnSp>
      <p:cxnSp>
        <p:nvCxnSpPr>
          <p:cNvPr id="280" name="Google Shape;280;p17"/>
          <p:cNvCxnSpPr/>
          <p:nvPr/>
        </p:nvCxnSpPr>
        <p:spPr>
          <a:xfrm>
            <a:off x="6430061" y="1866214"/>
            <a:ext cx="0" cy="1345159"/>
          </a:xfrm>
          <a:prstGeom prst="straightConnector1">
            <a:avLst/>
          </a:prstGeom>
          <a:noFill/>
          <a:ln w="19050" cap="flat" cmpd="sng">
            <a:solidFill>
              <a:srgbClr val="BFBFBF"/>
            </a:solidFill>
            <a:prstDash val="solid"/>
            <a:round/>
            <a:headEnd type="none" w="sm" len="sm"/>
            <a:tailEnd type="none" w="sm" len="sm"/>
          </a:ln>
        </p:spPr>
      </p:cxnSp>
      <p:cxnSp>
        <p:nvCxnSpPr>
          <p:cNvPr id="281" name="Google Shape;281;p17"/>
          <p:cNvCxnSpPr/>
          <p:nvPr/>
        </p:nvCxnSpPr>
        <p:spPr>
          <a:xfrm>
            <a:off x="3313786" y="1997050"/>
            <a:ext cx="0" cy="2201875"/>
          </a:xfrm>
          <a:prstGeom prst="straightConnector1">
            <a:avLst/>
          </a:prstGeom>
          <a:noFill/>
          <a:ln w="19050" cap="flat" cmpd="sng">
            <a:solidFill>
              <a:srgbClr val="BFBFBF"/>
            </a:solidFill>
            <a:prstDash val="solid"/>
            <a:round/>
            <a:headEnd type="none" w="sm" len="sm"/>
            <a:tailEnd type="none" w="sm" len="sm"/>
          </a:ln>
        </p:spPr>
      </p:cxnSp>
      <p:sp>
        <p:nvSpPr>
          <p:cNvPr id="283" name="Google Shape;283;p17"/>
          <p:cNvSpPr/>
          <p:nvPr/>
        </p:nvSpPr>
        <p:spPr>
          <a:xfrm>
            <a:off x="4385721" y="1229844"/>
            <a:ext cx="91440" cy="281117"/>
          </a:xfrm>
          <a:custGeom>
            <a:avLst/>
            <a:gdLst/>
            <a:ahLst/>
            <a:cxnLst/>
            <a:rect l="l" t="t" r="r" b="b"/>
            <a:pathLst>
              <a:path w="120000" h="120000" extrusionOk="0">
                <a:moveTo>
                  <a:pt x="144210" y="0"/>
                </a:moveTo>
                <a:lnTo>
                  <a:pt x="144210" y="120000"/>
                </a:lnTo>
                <a:lnTo>
                  <a:pt x="60000" y="120000"/>
                </a:lnTo>
              </a:path>
            </a:pathLst>
          </a:custGeom>
          <a:noFill/>
          <a:ln w="19050" cap="flat" cmpd="sng">
            <a:solidFill>
              <a:srgbClr val="BFBFBF"/>
            </a:solidFill>
            <a:prstDash val="solid"/>
            <a:round/>
            <a:headEnd type="none" w="sm" len="sm"/>
            <a:tailEnd type="none" w="sm" len="sm"/>
          </a:ln>
        </p:spPr>
      </p:sp>
      <p:sp>
        <p:nvSpPr>
          <p:cNvPr id="284" name="Google Shape;284;p17"/>
          <p:cNvSpPr/>
          <p:nvPr/>
        </p:nvSpPr>
        <p:spPr>
          <a:xfrm>
            <a:off x="4495609" y="1229844"/>
            <a:ext cx="2664507" cy="562235"/>
          </a:xfrm>
          <a:custGeom>
            <a:avLst/>
            <a:gdLst/>
            <a:ahLst/>
            <a:cxnLst/>
            <a:rect l="l" t="t" r="r" b="b"/>
            <a:pathLst>
              <a:path w="120000" h="120000" extrusionOk="0">
                <a:moveTo>
                  <a:pt x="0" y="0"/>
                </a:moveTo>
                <a:lnTo>
                  <a:pt x="0" y="106304"/>
                </a:lnTo>
                <a:lnTo>
                  <a:pt x="120000" y="106304"/>
                </a:lnTo>
                <a:lnTo>
                  <a:pt x="120000" y="120000"/>
                </a:lnTo>
              </a:path>
            </a:pathLst>
          </a:custGeom>
          <a:noFill/>
          <a:ln w="19050" cap="flat" cmpd="sng">
            <a:solidFill>
              <a:srgbClr val="BFBFBF"/>
            </a:solidFill>
            <a:prstDash val="solid"/>
            <a:round/>
            <a:headEnd type="none" w="sm" len="sm"/>
            <a:tailEnd type="none" w="sm" len="sm"/>
          </a:ln>
        </p:spPr>
      </p:sp>
      <p:sp>
        <p:nvSpPr>
          <p:cNvPr id="285" name="Google Shape;285;p17"/>
          <p:cNvSpPr/>
          <p:nvPr/>
        </p:nvSpPr>
        <p:spPr>
          <a:xfrm>
            <a:off x="4495609" y="1229844"/>
            <a:ext cx="1925045" cy="562235"/>
          </a:xfrm>
          <a:custGeom>
            <a:avLst/>
            <a:gdLst/>
            <a:ahLst/>
            <a:cxnLst/>
            <a:rect l="l" t="t" r="r" b="b"/>
            <a:pathLst>
              <a:path w="120000" h="120000" extrusionOk="0">
                <a:moveTo>
                  <a:pt x="0" y="0"/>
                </a:moveTo>
                <a:lnTo>
                  <a:pt x="0" y="106304"/>
                </a:lnTo>
                <a:lnTo>
                  <a:pt x="120000" y="106304"/>
                </a:lnTo>
                <a:lnTo>
                  <a:pt x="120000" y="120000"/>
                </a:lnTo>
              </a:path>
            </a:pathLst>
          </a:custGeom>
          <a:noFill/>
          <a:ln w="19050" cap="flat" cmpd="sng">
            <a:solidFill>
              <a:srgbClr val="BFBFBF"/>
            </a:solidFill>
            <a:prstDash val="solid"/>
            <a:round/>
            <a:headEnd type="none" w="sm" len="sm"/>
            <a:tailEnd type="none" w="sm" len="sm"/>
          </a:ln>
        </p:spPr>
      </p:sp>
      <p:sp>
        <p:nvSpPr>
          <p:cNvPr id="286" name="Google Shape;286;p17"/>
          <p:cNvSpPr/>
          <p:nvPr/>
        </p:nvSpPr>
        <p:spPr>
          <a:xfrm>
            <a:off x="4495609" y="1229844"/>
            <a:ext cx="1185583" cy="562235"/>
          </a:xfrm>
          <a:custGeom>
            <a:avLst/>
            <a:gdLst/>
            <a:ahLst/>
            <a:cxnLst/>
            <a:rect l="l" t="t" r="r" b="b"/>
            <a:pathLst>
              <a:path w="120000" h="120000" extrusionOk="0">
                <a:moveTo>
                  <a:pt x="0" y="0"/>
                </a:moveTo>
                <a:lnTo>
                  <a:pt x="0" y="106304"/>
                </a:lnTo>
                <a:lnTo>
                  <a:pt x="120000" y="106304"/>
                </a:lnTo>
                <a:lnTo>
                  <a:pt x="120000" y="120000"/>
                </a:lnTo>
              </a:path>
            </a:pathLst>
          </a:custGeom>
          <a:noFill/>
          <a:ln w="19050" cap="flat" cmpd="sng">
            <a:solidFill>
              <a:srgbClr val="BFBFBF"/>
            </a:solidFill>
            <a:prstDash val="solid"/>
            <a:round/>
            <a:headEnd type="none" w="sm" len="sm"/>
            <a:tailEnd type="none" w="sm" len="sm"/>
          </a:ln>
        </p:spPr>
      </p:sp>
      <p:sp>
        <p:nvSpPr>
          <p:cNvPr id="287" name="Google Shape;287;p17"/>
          <p:cNvSpPr/>
          <p:nvPr/>
        </p:nvSpPr>
        <p:spPr>
          <a:xfrm>
            <a:off x="4896010" y="2097642"/>
            <a:ext cx="91440" cy="128336"/>
          </a:xfrm>
          <a:custGeom>
            <a:avLst/>
            <a:gdLst/>
            <a:ahLst/>
            <a:cxnLst/>
            <a:rect l="l" t="t" r="r" b="b"/>
            <a:pathLst>
              <a:path w="120000" h="120000" extrusionOk="0">
                <a:moveTo>
                  <a:pt x="60000" y="0"/>
                </a:moveTo>
                <a:lnTo>
                  <a:pt x="60000" y="120000"/>
                </a:lnTo>
              </a:path>
            </a:pathLst>
          </a:custGeom>
          <a:noFill/>
          <a:ln w="19050" cap="flat" cmpd="sng">
            <a:solidFill>
              <a:srgbClr val="BFBFBF"/>
            </a:solidFill>
            <a:prstDash val="solid"/>
            <a:round/>
            <a:headEnd type="none" w="sm" len="sm"/>
            <a:tailEnd type="none" w="sm" len="sm"/>
          </a:ln>
        </p:spPr>
      </p:sp>
      <p:sp>
        <p:nvSpPr>
          <p:cNvPr id="288" name="Google Shape;288;p17"/>
          <p:cNvSpPr/>
          <p:nvPr/>
        </p:nvSpPr>
        <p:spPr>
          <a:xfrm>
            <a:off x="4495609" y="1229844"/>
            <a:ext cx="446121" cy="562235"/>
          </a:xfrm>
          <a:custGeom>
            <a:avLst/>
            <a:gdLst/>
            <a:ahLst/>
            <a:cxnLst/>
            <a:rect l="l" t="t" r="r" b="b"/>
            <a:pathLst>
              <a:path w="120000" h="120000" extrusionOk="0">
                <a:moveTo>
                  <a:pt x="0" y="0"/>
                </a:moveTo>
                <a:lnTo>
                  <a:pt x="0" y="106304"/>
                </a:lnTo>
                <a:lnTo>
                  <a:pt x="120000" y="106304"/>
                </a:lnTo>
                <a:lnTo>
                  <a:pt x="120000" y="120000"/>
                </a:lnTo>
              </a:path>
            </a:pathLst>
          </a:custGeom>
          <a:noFill/>
          <a:ln w="19050" cap="flat" cmpd="sng">
            <a:solidFill>
              <a:srgbClr val="BFBFBF"/>
            </a:solidFill>
            <a:prstDash val="solid"/>
            <a:round/>
            <a:headEnd type="none" w="sm" len="sm"/>
            <a:tailEnd type="none" w="sm" len="sm"/>
          </a:ln>
        </p:spPr>
      </p:sp>
      <p:sp>
        <p:nvSpPr>
          <p:cNvPr id="289" name="Google Shape;289;p17"/>
          <p:cNvSpPr/>
          <p:nvPr/>
        </p:nvSpPr>
        <p:spPr>
          <a:xfrm>
            <a:off x="4049487" y="1229844"/>
            <a:ext cx="446121" cy="562235"/>
          </a:xfrm>
          <a:custGeom>
            <a:avLst/>
            <a:gdLst/>
            <a:ahLst/>
            <a:cxnLst/>
            <a:rect l="l" t="t" r="r" b="b"/>
            <a:pathLst>
              <a:path w="120000" h="120000" extrusionOk="0">
                <a:moveTo>
                  <a:pt x="120000" y="0"/>
                </a:moveTo>
                <a:lnTo>
                  <a:pt x="120000" y="106304"/>
                </a:lnTo>
                <a:lnTo>
                  <a:pt x="0" y="106304"/>
                </a:lnTo>
                <a:lnTo>
                  <a:pt x="0" y="120000"/>
                </a:lnTo>
              </a:path>
            </a:pathLst>
          </a:custGeom>
          <a:noFill/>
          <a:ln w="19050" cap="flat" cmpd="sng">
            <a:solidFill>
              <a:srgbClr val="BFBFBF"/>
            </a:solidFill>
            <a:prstDash val="solid"/>
            <a:round/>
            <a:headEnd type="none" w="sm" len="sm"/>
            <a:tailEnd type="none" w="sm" len="sm"/>
          </a:ln>
        </p:spPr>
      </p:sp>
      <p:sp>
        <p:nvSpPr>
          <p:cNvPr id="290" name="Google Shape;290;p17"/>
          <p:cNvSpPr/>
          <p:nvPr/>
        </p:nvSpPr>
        <p:spPr>
          <a:xfrm>
            <a:off x="3310025" y="1229844"/>
            <a:ext cx="1185583" cy="562235"/>
          </a:xfrm>
          <a:custGeom>
            <a:avLst/>
            <a:gdLst/>
            <a:ahLst/>
            <a:cxnLst/>
            <a:rect l="l" t="t" r="r" b="b"/>
            <a:pathLst>
              <a:path w="120000" h="120000" extrusionOk="0">
                <a:moveTo>
                  <a:pt x="120000" y="0"/>
                </a:moveTo>
                <a:lnTo>
                  <a:pt x="120000" y="106304"/>
                </a:lnTo>
                <a:lnTo>
                  <a:pt x="0" y="106304"/>
                </a:lnTo>
                <a:lnTo>
                  <a:pt x="0" y="120000"/>
                </a:lnTo>
              </a:path>
            </a:pathLst>
          </a:custGeom>
          <a:noFill/>
          <a:ln w="19050" cap="flat" cmpd="sng">
            <a:solidFill>
              <a:srgbClr val="BFBFBF"/>
            </a:solidFill>
            <a:prstDash val="solid"/>
            <a:round/>
            <a:headEnd type="none" w="sm" len="sm"/>
            <a:tailEnd type="none" w="sm" len="sm"/>
          </a:ln>
        </p:spPr>
      </p:sp>
      <p:sp>
        <p:nvSpPr>
          <p:cNvPr id="291" name="Google Shape;291;p17"/>
          <p:cNvSpPr/>
          <p:nvPr/>
        </p:nvSpPr>
        <p:spPr>
          <a:xfrm>
            <a:off x="2570564" y="1229844"/>
            <a:ext cx="1925045" cy="562235"/>
          </a:xfrm>
          <a:custGeom>
            <a:avLst/>
            <a:gdLst/>
            <a:ahLst/>
            <a:cxnLst/>
            <a:rect l="l" t="t" r="r" b="b"/>
            <a:pathLst>
              <a:path w="120000" h="120000" extrusionOk="0">
                <a:moveTo>
                  <a:pt x="120000" y="0"/>
                </a:moveTo>
                <a:lnTo>
                  <a:pt x="120000" y="106304"/>
                </a:lnTo>
                <a:lnTo>
                  <a:pt x="0" y="106304"/>
                </a:lnTo>
                <a:lnTo>
                  <a:pt x="0" y="120000"/>
                </a:lnTo>
              </a:path>
            </a:pathLst>
          </a:custGeom>
          <a:noFill/>
          <a:ln w="19050" cap="flat" cmpd="sng">
            <a:solidFill>
              <a:srgbClr val="BFBFBF"/>
            </a:solidFill>
            <a:prstDash val="solid"/>
            <a:round/>
            <a:headEnd type="none" w="sm" len="sm"/>
            <a:tailEnd type="none" w="sm" len="sm"/>
          </a:ln>
        </p:spPr>
      </p:sp>
      <p:sp>
        <p:nvSpPr>
          <p:cNvPr id="292" name="Google Shape;292;p17"/>
          <p:cNvSpPr/>
          <p:nvPr/>
        </p:nvSpPr>
        <p:spPr>
          <a:xfrm>
            <a:off x="1785382" y="2097642"/>
            <a:ext cx="91440" cy="128336"/>
          </a:xfrm>
          <a:custGeom>
            <a:avLst/>
            <a:gdLst/>
            <a:ahLst/>
            <a:cxnLst/>
            <a:rect l="l" t="t" r="r" b="b"/>
            <a:pathLst>
              <a:path w="120000" h="120000" extrusionOk="0">
                <a:moveTo>
                  <a:pt x="60000" y="0"/>
                </a:moveTo>
                <a:lnTo>
                  <a:pt x="60000" y="120000"/>
                </a:lnTo>
              </a:path>
            </a:pathLst>
          </a:custGeom>
          <a:noFill/>
          <a:ln w="19050" cap="flat" cmpd="sng">
            <a:solidFill>
              <a:srgbClr val="BFBFBF"/>
            </a:solidFill>
            <a:prstDash val="solid"/>
            <a:round/>
            <a:headEnd type="none" w="sm" len="sm"/>
            <a:tailEnd type="none" w="sm" len="sm"/>
          </a:ln>
        </p:spPr>
      </p:sp>
      <p:sp>
        <p:nvSpPr>
          <p:cNvPr id="293" name="Google Shape;293;p17"/>
          <p:cNvSpPr/>
          <p:nvPr/>
        </p:nvSpPr>
        <p:spPr>
          <a:xfrm>
            <a:off x="1831102" y="1229844"/>
            <a:ext cx="2664507" cy="562235"/>
          </a:xfrm>
          <a:custGeom>
            <a:avLst/>
            <a:gdLst/>
            <a:ahLst/>
            <a:cxnLst/>
            <a:rect l="l" t="t" r="r" b="b"/>
            <a:pathLst>
              <a:path w="120000" h="120000" extrusionOk="0">
                <a:moveTo>
                  <a:pt x="120000" y="0"/>
                </a:moveTo>
                <a:lnTo>
                  <a:pt x="120000" y="106304"/>
                </a:lnTo>
                <a:lnTo>
                  <a:pt x="0" y="106304"/>
                </a:lnTo>
                <a:lnTo>
                  <a:pt x="0" y="120000"/>
                </a:lnTo>
              </a:path>
            </a:pathLst>
          </a:custGeom>
          <a:noFill/>
          <a:ln w="19050" cap="flat" cmpd="sng">
            <a:solidFill>
              <a:srgbClr val="BFBFBF"/>
            </a:solidFill>
            <a:prstDash val="solid"/>
            <a:round/>
            <a:headEnd type="none" w="sm" len="sm"/>
            <a:tailEnd type="none" w="sm" len="sm"/>
          </a:ln>
        </p:spPr>
      </p:sp>
      <p:sp>
        <p:nvSpPr>
          <p:cNvPr id="294" name="Google Shape;294;p17"/>
          <p:cNvSpPr/>
          <p:nvPr/>
        </p:nvSpPr>
        <p:spPr>
          <a:xfrm>
            <a:off x="4190046" y="924281"/>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EE4639"/>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GERENCIA</a:t>
            </a:r>
            <a:br>
              <a:rPr lang="en-US" sz="500" b="1" dirty="0">
                <a:solidFill>
                  <a:schemeClr val="lt1"/>
                </a:solidFill>
                <a:latin typeface="Calibri"/>
                <a:ea typeface="Calibri"/>
                <a:cs typeface="Calibri"/>
                <a:sym typeface="Calibri"/>
              </a:rPr>
            </a:br>
            <a:r>
              <a:rPr lang="en-US" sz="500" b="1" dirty="0">
                <a:solidFill>
                  <a:schemeClr val="lt1"/>
                </a:solidFill>
                <a:latin typeface="Calibri"/>
                <a:ea typeface="Calibri"/>
                <a:cs typeface="Calibri"/>
                <a:sym typeface="Calibri"/>
              </a:rPr>
              <a:t>GENERAL</a:t>
            </a:r>
            <a:endParaRPr dirty="0">
              <a:latin typeface="Calibri" panose="020F0502020204030204" pitchFamily="34" charset="0"/>
              <a:cs typeface="Calibri" panose="020F0502020204030204" pitchFamily="34" charset="0"/>
            </a:endParaRPr>
          </a:p>
        </p:txBody>
      </p:sp>
      <p:sp>
        <p:nvSpPr>
          <p:cNvPr id="295" name="Google Shape;295;p17"/>
          <p:cNvSpPr/>
          <p:nvPr/>
        </p:nvSpPr>
        <p:spPr>
          <a:xfrm>
            <a:off x="1525539"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92C14E"/>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CONSUMO</a:t>
            </a:r>
            <a:endParaRPr dirty="0">
              <a:latin typeface="Calibri" panose="020F0502020204030204" pitchFamily="34" charset="0"/>
              <a:cs typeface="Calibri" panose="020F0502020204030204" pitchFamily="34" charset="0"/>
            </a:endParaRPr>
          </a:p>
          <a:p>
            <a:pPr marL="0" marR="0" lvl="0" indent="0" algn="ctr" rtl="0">
              <a:lnSpc>
                <a:spcPct val="90000"/>
              </a:lnSpc>
              <a:spcBef>
                <a:spcPts val="175"/>
              </a:spcBef>
              <a:spcAft>
                <a:spcPts val="0"/>
              </a:spcAft>
              <a:buNone/>
            </a:pPr>
            <a:r>
              <a:rPr lang="en-US" sz="500" b="1" dirty="0">
                <a:solidFill>
                  <a:schemeClr val="lt1"/>
                </a:solidFill>
                <a:latin typeface="Calibri"/>
                <a:ea typeface="Calibri"/>
                <a:cs typeface="Calibri"/>
                <a:sym typeface="Calibri"/>
              </a:rPr>
              <a:t> MASIVO</a:t>
            </a:r>
            <a:endParaRPr dirty="0">
              <a:latin typeface="Calibri" panose="020F0502020204030204" pitchFamily="34" charset="0"/>
              <a:cs typeface="Calibri" panose="020F0502020204030204" pitchFamily="34" charset="0"/>
            </a:endParaRPr>
          </a:p>
        </p:txBody>
      </p:sp>
      <p:sp>
        <p:nvSpPr>
          <p:cNvPr id="296" name="Google Shape;296;p17"/>
          <p:cNvSpPr/>
          <p:nvPr/>
        </p:nvSpPr>
        <p:spPr>
          <a:xfrm>
            <a:off x="1525539"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MARKETING CORPORATIVO</a:t>
            </a:r>
            <a:endParaRPr dirty="0">
              <a:solidFill>
                <a:schemeClr val="tx1"/>
              </a:solidFill>
              <a:latin typeface="Calibri" panose="020F0502020204030204" pitchFamily="34" charset="0"/>
              <a:cs typeface="Calibri" panose="020F0502020204030204" pitchFamily="34" charset="0"/>
            </a:endParaRPr>
          </a:p>
        </p:txBody>
      </p:sp>
      <p:sp>
        <p:nvSpPr>
          <p:cNvPr id="297" name="Google Shape;297;p17"/>
          <p:cNvSpPr/>
          <p:nvPr/>
        </p:nvSpPr>
        <p:spPr>
          <a:xfrm>
            <a:off x="1525539"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DESARROLLO TECNOLÓGICO</a:t>
            </a:r>
            <a:endParaRPr dirty="0">
              <a:solidFill>
                <a:schemeClr val="tx1"/>
              </a:solidFill>
              <a:latin typeface="Calibri" panose="020F0502020204030204" pitchFamily="34" charset="0"/>
              <a:cs typeface="Calibri" panose="020F0502020204030204" pitchFamily="34" charset="0"/>
            </a:endParaRPr>
          </a:p>
        </p:txBody>
      </p:sp>
      <p:sp>
        <p:nvSpPr>
          <p:cNvPr id="298" name="Google Shape;298;p17"/>
          <p:cNvSpPr/>
          <p:nvPr/>
        </p:nvSpPr>
        <p:spPr>
          <a:xfrm>
            <a:off x="2265001"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92C14E"/>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NEGOCIOS INTERNACIONALES</a:t>
            </a:r>
            <a:endParaRPr dirty="0">
              <a:latin typeface="Calibri" panose="020F0502020204030204" pitchFamily="34" charset="0"/>
              <a:cs typeface="Calibri" panose="020F0502020204030204" pitchFamily="34" charset="0"/>
            </a:endParaRPr>
          </a:p>
        </p:txBody>
      </p:sp>
      <p:sp>
        <p:nvSpPr>
          <p:cNvPr id="299" name="Google Shape;299;p17"/>
          <p:cNvSpPr/>
          <p:nvPr/>
        </p:nvSpPr>
        <p:spPr>
          <a:xfrm>
            <a:off x="3004463"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92C14E"/>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MANUFACTURA</a:t>
            </a:r>
            <a:endParaRPr dirty="0">
              <a:latin typeface="Calibri" panose="020F0502020204030204" pitchFamily="34" charset="0"/>
              <a:cs typeface="Calibri" panose="020F0502020204030204" pitchFamily="34" charset="0"/>
            </a:endParaRPr>
          </a:p>
        </p:txBody>
      </p:sp>
      <p:sp>
        <p:nvSpPr>
          <p:cNvPr id="300" name="Google Shape;300;p17"/>
          <p:cNvSpPr/>
          <p:nvPr/>
        </p:nvSpPr>
        <p:spPr>
          <a:xfrm>
            <a:off x="3004463"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PRODUCCIÓN</a:t>
            </a:r>
            <a:endParaRPr dirty="0">
              <a:solidFill>
                <a:schemeClr val="tx1"/>
              </a:solidFill>
              <a:latin typeface="Calibri" panose="020F0502020204030204" pitchFamily="34" charset="0"/>
              <a:cs typeface="Calibri" panose="020F0502020204030204" pitchFamily="34" charset="0"/>
            </a:endParaRPr>
          </a:p>
        </p:txBody>
      </p:sp>
      <p:sp>
        <p:nvSpPr>
          <p:cNvPr id="301" name="Google Shape;301;p17"/>
          <p:cNvSpPr/>
          <p:nvPr/>
        </p:nvSpPr>
        <p:spPr>
          <a:xfrm>
            <a:off x="3004463"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SEGURIDAD INDUSTRIAL</a:t>
            </a:r>
            <a:endParaRPr dirty="0">
              <a:solidFill>
                <a:schemeClr val="tx1"/>
              </a:solidFill>
              <a:latin typeface="Calibri" panose="020F0502020204030204" pitchFamily="34" charset="0"/>
              <a:cs typeface="Calibri" panose="020F0502020204030204" pitchFamily="34" charset="0"/>
            </a:endParaRPr>
          </a:p>
        </p:txBody>
      </p:sp>
      <p:sp>
        <p:nvSpPr>
          <p:cNvPr id="302" name="Google Shape;302;p17"/>
          <p:cNvSpPr/>
          <p:nvPr/>
        </p:nvSpPr>
        <p:spPr>
          <a:xfrm>
            <a:off x="3004463" y="3093777"/>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MANTENIMIENTO</a:t>
            </a:r>
            <a:endParaRPr dirty="0">
              <a:solidFill>
                <a:schemeClr val="tx1"/>
              </a:solidFill>
              <a:latin typeface="Calibri" panose="020F0502020204030204" pitchFamily="34" charset="0"/>
              <a:cs typeface="Calibri" panose="020F0502020204030204" pitchFamily="34" charset="0"/>
            </a:endParaRPr>
          </a:p>
        </p:txBody>
      </p:sp>
      <p:sp>
        <p:nvSpPr>
          <p:cNvPr id="303" name="Google Shape;303;p17"/>
          <p:cNvSpPr/>
          <p:nvPr/>
        </p:nvSpPr>
        <p:spPr>
          <a:xfrm>
            <a:off x="3004463" y="3527676"/>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CALIDAD</a:t>
            </a:r>
            <a:endParaRPr dirty="0">
              <a:solidFill>
                <a:schemeClr val="tx1"/>
              </a:solidFill>
              <a:latin typeface="Calibri" panose="020F0502020204030204" pitchFamily="34" charset="0"/>
              <a:cs typeface="Calibri" panose="020F0502020204030204" pitchFamily="34" charset="0"/>
            </a:endParaRPr>
          </a:p>
        </p:txBody>
      </p:sp>
      <p:sp>
        <p:nvSpPr>
          <p:cNvPr id="304" name="Google Shape;304;p17"/>
          <p:cNvSpPr/>
          <p:nvPr/>
        </p:nvSpPr>
        <p:spPr>
          <a:xfrm>
            <a:off x="3004463" y="3961575"/>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COMPRAS</a:t>
            </a:r>
            <a:endParaRPr dirty="0">
              <a:solidFill>
                <a:schemeClr val="tx1"/>
              </a:solidFill>
              <a:latin typeface="Calibri" panose="020F0502020204030204" pitchFamily="34" charset="0"/>
              <a:cs typeface="Calibri" panose="020F0502020204030204" pitchFamily="34" charset="0"/>
            </a:endParaRPr>
          </a:p>
        </p:txBody>
      </p:sp>
      <p:sp>
        <p:nvSpPr>
          <p:cNvPr id="305" name="Google Shape;305;p17"/>
          <p:cNvSpPr/>
          <p:nvPr/>
        </p:nvSpPr>
        <p:spPr>
          <a:xfrm>
            <a:off x="3743924"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92C14E"/>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VENTAS</a:t>
            </a:r>
            <a:endParaRPr dirty="0">
              <a:latin typeface="Calibri" panose="020F0502020204030204" pitchFamily="34" charset="0"/>
              <a:cs typeface="Calibri" panose="020F0502020204030204" pitchFamily="34" charset="0"/>
            </a:endParaRPr>
          </a:p>
        </p:txBody>
      </p:sp>
      <p:sp>
        <p:nvSpPr>
          <p:cNvPr id="306" name="Google Shape;306;p17"/>
          <p:cNvSpPr/>
          <p:nvPr/>
        </p:nvSpPr>
        <p:spPr>
          <a:xfrm>
            <a:off x="3743924"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VENTAS</a:t>
            </a:r>
            <a:endParaRPr dirty="0">
              <a:solidFill>
                <a:schemeClr val="tx1"/>
              </a:solidFill>
              <a:latin typeface="Calibri" panose="020F0502020204030204" pitchFamily="34" charset="0"/>
              <a:cs typeface="Calibri" panose="020F0502020204030204" pitchFamily="34" charset="0"/>
            </a:endParaRPr>
          </a:p>
        </p:txBody>
      </p:sp>
      <p:sp>
        <p:nvSpPr>
          <p:cNvPr id="307" name="Google Shape;307;p17"/>
          <p:cNvSpPr/>
          <p:nvPr/>
        </p:nvSpPr>
        <p:spPr>
          <a:xfrm>
            <a:off x="3743924"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CRÉDITOS Y COBRANZAS</a:t>
            </a:r>
            <a:endParaRPr dirty="0">
              <a:solidFill>
                <a:schemeClr val="tx1"/>
              </a:solidFill>
              <a:latin typeface="Calibri" panose="020F0502020204030204" pitchFamily="34" charset="0"/>
              <a:cs typeface="Calibri" panose="020F0502020204030204" pitchFamily="34" charset="0"/>
            </a:endParaRPr>
          </a:p>
        </p:txBody>
      </p:sp>
      <p:sp>
        <p:nvSpPr>
          <p:cNvPr id="308" name="Google Shape;308;p17"/>
          <p:cNvSpPr/>
          <p:nvPr/>
        </p:nvSpPr>
        <p:spPr>
          <a:xfrm>
            <a:off x="3743924" y="3093777"/>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92C14E"/>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SOPORTE DE COMERCIO</a:t>
            </a:r>
            <a:endParaRPr dirty="0">
              <a:solidFill>
                <a:schemeClr val="tx1"/>
              </a:solidFill>
              <a:latin typeface="Calibri" panose="020F0502020204030204" pitchFamily="34" charset="0"/>
              <a:cs typeface="Calibri" panose="020F0502020204030204" pitchFamily="34" charset="0"/>
            </a:endParaRPr>
          </a:p>
        </p:txBody>
      </p:sp>
      <p:sp>
        <p:nvSpPr>
          <p:cNvPr id="309" name="Google Shape;309;p17"/>
          <p:cNvSpPr/>
          <p:nvPr/>
        </p:nvSpPr>
        <p:spPr>
          <a:xfrm>
            <a:off x="4636168"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7150A0"/>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FINANZAS, ADMINISTRACIÓN Y SISTEMAS</a:t>
            </a:r>
            <a:endParaRPr dirty="0">
              <a:latin typeface="Calibri" panose="020F0502020204030204" pitchFamily="34" charset="0"/>
              <a:cs typeface="Calibri" panose="020F0502020204030204" pitchFamily="34" charset="0"/>
            </a:endParaRPr>
          </a:p>
        </p:txBody>
      </p:sp>
      <p:sp>
        <p:nvSpPr>
          <p:cNvPr id="310" name="Google Shape;310;p17"/>
          <p:cNvSpPr/>
          <p:nvPr/>
        </p:nvSpPr>
        <p:spPr>
          <a:xfrm>
            <a:off x="4636168"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7150A0"/>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SISTEMAS</a:t>
            </a:r>
            <a:endParaRPr dirty="0">
              <a:solidFill>
                <a:schemeClr val="tx1"/>
              </a:solidFill>
              <a:latin typeface="Calibri" panose="020F0502020204030204" pitchFamily="34" charset="0"/>
              <a:cs typeface="Calibri" panose="020F0502020204030204" pitchFamily="34" charset="0"/>
            </a:endParaRPr>
          </a:p>
        </p:txBody>
      </p:sp>
      <p:sp>
        <p:nvSpPr>
          <p:cNvPr id="311" name="Google Shape;311;p17"/>
          <p:cNvSpPr/>
          <p:nvPr/>
        </p:nvSpPr>
        <p:spPr>
          <a:xfrm>
            <a:off x="4636168"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7150A0"/>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CONTABILIDAD</a:t>
            </a:r>
            <a:endParaRPr dirty="0">
              <a:solidFill>
                <a:schemeClr val="tx1"/>
              </a:solidFill>
              <a:latin typeface="Calibri" panose="020F0502020204030204" pitchFamily="34" charset="0"/>
              <a:cs typeface="Calibri" panose="020F0502020204030204" pitchFamily="34" charset="0"/>
            </a:endParaRPr>
          </a:p>
        </p:txBody>
      </p:sp>
      <p:sp>
        <p:nvSpPr>
          <p:cNvPr id="312" name="Google Shape;312;p17"/>
          <p:cNvSpPr/>
          <p:nvPr/>
        </p:nvSpPr>
        <p:spPr>
          <a:xfrm>
            <a:off x="4636168" y="3093777"/>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7150A0"/>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PRESUPUESTOS</a:t>
            </a:r>
            <a:endParaRPr dirty="0">
              <a:solidFill>
                <a:schemeClr val="tx1"/>
              </a:solidFill>
              <a:latin typeface="Calibri" panose="020F0502020204030204" pitchFamily="34" charset="0"/>
              <a:cs typeface="Calibri" panose="020F0502020204030204" pitchFamily="34" charset="0"/>
            </a:endParaRPr>
          </a:p>
        </p:txBody>
      </p:sp>
      <p:sp>
        <p:nvSpPr>
          <p:cNvPr id="313" name="Google Shape;313;p17"/>
          <p:cNvSpPr/>
          <p:nvPr/>
        </p:nvSpPr>
        <p:spPr>
          <a:xfrm>
            <a:off x="4636168" y="3527676"/>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7150A0"/>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ADMINISTRACIÓN CENTRAL</a:t>
            </a:r>
            <a:endParaRPr dirty="0">
              <a:solidFill>
                <a:schemeClr val="tx1"/>
              </a:solidFill>
              <a:latin typeface="Calibri" panose="020F0502020204030204" pitchFamily="34" charset="0"/>
              <a:cs typeface="Calibri" panose="020F0502020204030204" pitchFamily="34" charset="0"/>
            </a:endParaRPr>
          </a:p>
        </p:txBody>
      </p:sp>
      <p:sp>
        <p:nvSpPr>
          <p:cNvPr id="314" name="Google Shape;314;p17"/>
          <p:cNvSpPr/>
          <p:nvPr/>
        </p:nvSpPr>
        <p:spPr>
          <a:xfrm>
            <a:off x="4636168" y="3961575"/>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7150A0"/>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CONTROL</a:t>
            </a:r>
            <a:br>
              <a:rPr lang="en-US" sz="500" dirty="0">
                <a:solidFill>
                  <a:schemeClr val="tx1"/>
                </a:solidFill>
                <a:latin typeface="Calibri"/>
                <a:ea typeface="Calibri"/>
                <a:cs typeface="Calibri"/>
                <a:sym typeface="Calibri"/>
              </a:rPr>
            </a:br>
            <a:r>
              <a:rPr lang="en-US" sz="500" dirty="0">
                <a:solidFill>
                  <a:schemeClr val="tx1"/>
                </a:solidFill>
                <a:latin typeface="Calibri"/>
                <a:ea typeface="Calibri"/>
                <a:cs typeface="Calibri"/>
                <a:sym typeface="Calibri"/>
              </a:rPr>
              <a:t>DE GESTIÓN</a:t>
            </a:r>
            <a:endParaRPr dirty="0">
              <a:solidFill>
                <a:schemeClr val="tx1"/>
              </a:solidFill>
              <a:latin typeface="Calibri" panose="020F0502020204030204" pitchFamily="34" charset="0"/>
              <a:cs typeface="Calibri" panose="020F0502020204030204" pitchFamily="34" charset="0"/>
            </a:endParaRPr>
          </a:p>
        </p:txBody>
      </p:sp>
      <p:sp>
        <p:nvSpPr>
          <p:cNvPr id="315" name="Google Shape;315;p17"/>
          <p:cNvSpPr/>
          <p:nvPr/>
        </p:nvSpPr>
        <p:spPr>
          <a:xfrm>
            <a:off x="5375630"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EE4639"/>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NUTRICIÓN</a:t>
            </a:r>
            <a:br>
              <a:rPr lang="en-US" sz="500" b="1" dirty="0">
                <a:solidFill>
                  <a:schemeClr val="lt1"/>
                </a:solidFill>
                <a:latin typeface="Calibri"/>
                <a:ea typeface="Calibri"/>
                <a:cs typeface="Calibri"/>
                <a:sym typeface="Calibri"/>
              </a:rPr>
            </a:br>
            <a:r>
              <a:rPr lang="en-US" sz="500" b="1" dirty="0">
                <a:solidFill>
                  <a:schemeClr val="lt1"/>
                </a:solidFill>
                <a:latin typeface="Calibri"/>
                <a:ea typeface="Calibri"/>
                <a:cs typeface="Calibri"/>
                <a:sym typeface="Calibri"/>
              </a:rPr>
              <a:t>ANIMAL</a:t>
            </a:r>
            <a:endParaRPr dirty="0">
              <a:latin typeface="Calibri" panose="020F0502020204030204" pitchFamily="34" charset="0"/>
              <a:cs typeface="Calibri" panose="020F0502020204030204" pitchFamily="34" charset="0"/>
            </a:endParaRPr>
          </a:p>
        </p:txBody>
      </p:sp>
      <p:sp>
        <p:nvSpPr>
          <p:cNvPr id="316" name="Google Shape;316;p17"/>
          <p:cNvSpPr/>
          <p:nvPr/>
        </p:nvSpPr>
        <p:spPr>
          <a:xfrm>
            <a:off x="5375630"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NUTRICIÓN</a:t>
            </a:r>
            <a:endParaRPr dirty="0">
              <a:solidFill>
                <a:schemeClr val="tx1"/>
              </a:solidFill>
              <a:latin typeface="Calibri" panose="020F0502020204030204" pitchFamily="34" charset="0"/>
              <a:cs typeface="Calibri" panose="020F0502020204030204" pitchFamily="34" charset="0"/>
            </a:endParaRPr>
          </a:p>
          <a:p>
            <a:pPr marL="0" marR="0" lvl="0" indent="0" algn="ctr" rtl="0">
              <a:lnSpc>
                <a:spcPct val="90000"/>
              </a:lnSpc>
              <a:spcBef>
                <a:spcPts val="175"/>
              </a:spcBef>
              <a:spcAft>
                <a:spcPts val="0"/>
              </a:spcAft>
              <a:buNone/>
            </a:pPr>
            <a:r>
              <a:rPr lang="en-US" sz="500" dirty="0">
                <a:solidFill>
                  <a:schemeClr val="tx1"/>
                </a:solidFill>
                <a:latin typeface="Calibri"/>
                <a:ea typeface="Calibri"/>
                <a:cs typeface="Calibri"/>
                <a:sym typeface="Calibri"/>
              </a:rPr>
              <a:t> Y CALIDAD</a:t>
            </a:r>
            <a:endParaRPr dirty="0">
              <a:solidFill>
                <a:schemeClr val="tx1"/>
              </a:solidFill>
              <a:latin typeface="Calibri" panose="020F0502020204030204" pitchFamily="34" charset="0"/>
              <a:cs typeface="Calibri" panose="020F0502020204030204" pitchFamily="34" charset="0"/>
            </a:endParaRPr>
          </a:p>
        </p:txBody>
      </p:sp>
      <p:sp>
        <p:nvSpPr>
          <p:cNvPr id="317" name="Google Shape;317;p17"/>
          <p:cNvSpPr/>
          <p:nvPr/>
        </p:nvSpPr>
        <p:spPr>
          <a:xfrm>
            <a:off x="5375630"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COMERCIAL</a:t>
            </a:r>
            <a:endParaRPr dirty="0">
              <a:solidFill>
                <a:schemeClr val="tx1"/>
              </a:solidFill>
              <a:latin typeface="Calibri" panose="020F0502020204030204" pitchFamily="34" charset="0"/>
              <a:cs typeface="Calibri" panose="020F0502020204030204" pitchFamily="34" charset="0"/>
            </a:endParaRPr>
          </a:p>
        </p:txBody>
      </p:sp>
      <p:sp>
        <p:nvSpPr>
          <p:cNvPr id="318" name="Google Shape;318;p17"/>
          <p:cNvSpPr/>
          <p:nvPr/>
        </p:nvSpPr>
        <p:spPr>
          <a:xfrm>
            <a:off x="5375630" y="3093777"/>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COMERCIALIZACIÓN AGRÍCOLA </a:t>
            </a:r>
            <a:endParaRPr dirty="0">
              <a:solidFill>
                <a:schemeClr val="tx1"/>
              </a:solidFill>
              <a:latin typeface="Calibri" panose="020F0502020204030204" pitchFamily="34" charset="0"/>
              <a:cs typeface="Calibri" panose="020F0502020204030204" pitchFamily="34" charset="0"/>
            </a:endParaRPr>
          </a:p>
        </p:txBody>
      </p:sp>
      <p:sp>
        <p:nvSpPr>
          <p:cNvPr id="319" name="Google Shape;319;p17"/>
          <p:cNvSpPr/>
          <p:nvPr/>
        </p:nvSpPr>
        <p:spPr>
          <a:xfrm>
            <a:off x="5375630" y="3527676"/>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PRODUCCIÓN Y MANTENIMIENTO</a:t>
            </a:r>
            <a:endParaRPr dirty="0">
              <a:solidFill>
                <a:schemeClr val="tx1"/>
              </a:solidFill>
              <a:latin typeface="Calibri" panose="020F0502020204030204" pitchFamily="34" charset="0"/>
              <a:cs typeface="Calibri" panose="020F0502020204030204" pitchFamily="34" charset="0"/>
            </a:endParaRPr>
          </a:p>
        </p:txBody>
      </p:sp>
      <p:sp>
        <p:nvSpPr>
          <p:cNvPr id="320" name="Google Shape;320;p17"/>
          <p:cNvSpPr/>
          <p:nvPr/>
        </p:nvSpPr>
        <p:spPr>
          <a:xfrm>
            <a:off x="6115091"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EE4639"/>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NEGOCIO DE PRODUCTOS INDUSTRIALES</a:t>
            </a:r>
            <a:endParaRPr dirty="0">
              <a:latin typeface="Calibri" panose="020F0502020204030204" pitchFamily="34" charset="0"/>
              <a:cs typeface="Calibri" panose="020F0502020204030204" pitchFamily="34" charset="0"/>
            </a:endParaRPr>
          </a:p>
        </p:txBody>
      </p:sp>
      <p:sp>
        <p:nvSpPr>
          <p:cNvPr id="321" name="Google Shape;321;p17"/>
          <p:cNvSpPr/>
          <p:nvPr/>
        </p:nvSpPr>
        <p:spPr>
          <a:xfrm>
            <a:off x="6115091"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ASESORÍA Y DESARROLLOL</a:t>
            </a:r>
            <a:endParaRPr dirty="0">
              <a:solidFill>
                <a:schemeClr val="tx1"/>
              </a:solidFill>
              <a:latin typeface="Calibri" panose="020F0502020204030204" pitchFamily="34" charset="0"/>
              <a:cs typeface="Calibri" panose="020F0502020204030204" pitchFamily="34" charset="0"/>
            </a:endParaRPr>
          </a:p>
        </p:txBody>
      </p:sp>
      <p:sp>
        <p:nvSpPr>
          <p:cNvPr id="322" name="Google Shape;322;p17"/>
          <p:cNvSpPr/>
          <p:nvPr/>
        </p:nvSpPr>
        <p:spPr>
          <a:xfrm>
            <a:off x="6115091"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VENTAS</a:t>
            </a:r>
            <a:endParaRPr dirty="0">
              <a:solidFill>
                <a:schemeClr val="tx1"/>
              </a:solidFill>
              <a:latin typeface="Calibri" panose="020F0502020204030204" pitchFamily="34" charset="0"/>
              <a:cs typeface="Calibri" panose="020F0502020204030204" pitchFamily="34" charset="0"/>
            </a:endParaRPr>
          </a:p>
        </p:txBody>
      </p:sp>
      <p:sp>
        <p:nvSpPr>
          <p:cNvPr id="323" name="Google Shape;323;p17"/>
          <p:cNvSpPr/>
          <p:nvPr/>
        </p:nvSpPr>
        <p:spPr>
          <a:xfrm>
            <a:off x="6115091" y="3093777"/>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MATERIAS</a:t>
            </a:r>
            <a:endParaRPr dirty="0">
              <a:solidFill>
                <a:schemeClr val="tx1"/>
              </a:solidFill>
              <a:latin typeface="Calibri" panose="020F0502020204030204" pitchFamily="34" charset="0"/>
              <a:cs typeface="Calibri" panose="020F0502020204030204" pitchFamily="34" charset="0"/>
            </a:endParaRPr>
          </a:p>
          <a:p>
            <a:pPr marL="0" marR="0" lvl="0" indent="0" algn="ctr" rtl="0">
              <a:lnSpc>
                <a:spcPct val="90000"/>
              </a:lnSpc>
              <a:spcBef>
                <a:spcPts val="175"/>
              </a:spcBef>
              <a:spcAft>
                <a:spcPts val="0"/>
              </a:spcAft>
              <a:buNone/>
            </a:pPr>
            <a:r>
              <a:rPr lang="en-US" sz="500" dirty="0">
                <a:solidFill>
                  <a:schemeClr val="tx1"/>
                </a:solidFill>
                <a:latin typeface="Calibri"/>
                <a:ea typeface="Calibri"/>
                <a:cs typeface="Calibri"/>
                <a:sym typeface="Calibri"/>
              </a:rPr>
              <a:t>PRIMAS</a:t>
            </a:r>
            <a:endParaRPr dirty="0">
              <a:solidFill>
                <a:schemeClr val="tx1"/>
              </a:solidFill>
              <a:latin typeface="Calibri" panose="020F0502020204030204" pitchFamily="34" charset="0"/>
              <a:cs typeface="Calibri" panose="020F0502020204030204" pitchFamily="34" charset="0"/>
            </a:endParaRPr>
          </a:p>
        </p:txBody>
      </p:sp>
      <p:sp>
        <p:nvSpPr>
          <p:cNvPr id="324" name="Google Shape;324;p17"/>
          <p:cNvSpPr/>
          <p:nvPr/>
        </p:nvSpPr>
        <p:spPr>
          <a:xfrm>
            <a:off x="6854553" y="17920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rgbClr val="EE4639"/>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HELADOS</a:t>
            </a:r>
            <a:endParaRPr dirty="0">
              <a:latin typeface="Calibri" panose="020F0502020204030204" pitchFamily="34" charset="0"/>
              <a:cs typeface="Calibri" panose="020F0502020204030204" pitchFamily="34" charset="0"/>
            </a:endParaRPr>
          </a:p>
        </p:txBody>
      </p:sp>
      <p:sp>
        <p:nvSpPr>
          <p:cNvPr id="325" name="Google Shape;325;p17"/>
          <p:cNvSpPr/>
          <p:nvPr/>
        </p:nvSpPr>
        <p:spPr>
          <a:xfrm>
            <a:off x="6854553" y="2225979"/>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PRODUCCIÓN</a:t>
            </a:r>
            <a:endParaRPr dirty="0">
              <a:solidFill>
                <a:schemeClr val="tx1"/>
              </a:solidFill>
              <a:latin typeface="Calibri" panose="020F0502020204030204" pitchFamily="34" charset="0"/>
              <a:cs typeface="Calibri" panose="020F0502020204030204" pitchFamily="34" charset="0"/>
            </a:endParaRPr>
          </a:p>
        </p:txBody>
      </p:sp>
      <p:sp>
        <p:nvSpPr>
          <p:cNvPr id="326" name="Google Shape;326;p17"/>
          <p:cNvSpPr/>
          <p:nvPr/>
        </p:nvSpPr>
        <p:spPr>
          <a:xfrm>
            <a:off x="6854553" y="2659878"/>
            <a:ext cx="611125" cy="305562"/>
          </a:xfrm>
          <a:custGeom>
            <a:avLst/>
            <a:gdLst/>
            <a:ahLst/>
            <a:cxnLst/>
            <a:rect l="l" t="t" r="r" b="b"/>
            <a:pathLst>
              <a:path w="611125" h="305562" extrusionOk="0">
                <a:moveTo>
                  <a:pt x="0" y="0"/>
                </a:moveTo>
                <a:lnTo>
                  <a:pt x="611125" y="0"/>
                </a:lnTo>
                <a:lnTo>
                  <a:pt x="611125" y="305562"/>
                </a:lnTo>
                <a:lnTo>
                  <a:pt x="0" y="305562"/>
                </a:lnTo>
                <a:lnTo>
                  <a:pt x="0" y="0"/>
                </a:lnTo>
                <a:close/>
              </a:path>
            </a:pathLst>
          </a:custGeom>
          <a:solidFill>
            <a:schemeClr val="bg1"/>
          </a:solidFill>
          <a:ln w="15875">
            <a:solidFill>
              <a:srgbClr val="EE4639"/>
            </a:solid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dirty="0">
                <a:solidFill>
                  <a:schemeClr val="tx1"/>
                </a:solidFill>
                <a:latin typeface="Calibri"/>
                <a:ea typeface="Calibri"/>
                <a:cs typeface="Calibri"/>
                <a:sym typeface="Calibri"/>
              </a:rPr>
              <a:t>VENTAS</a:t>
            </a:r>
            <a:endParaRPr dirty="0">
              <a:solidFill>
                <a:schemeClr val="tx1"/>
              </a:solidFill>
              <a:latin typeface="Calibri" panose="020F0502020204030204" pitchFamily="34" charset="0"/>
              <a:cs typeface="Calibri" panose="020F0502020204030204" pitchFamily="34" charset="0"/>
            </a:endParaRPr>
          </a:p>
        </p:txBody>
      </p:sp>
      <p:sp>
        <p:nvSpPr>
          <p:cNvPr id="327" name="Google Shape;327;p17"/>
          <p:cNvSpPr/>
          <p:nvPr/>
        </p:nvSpPr>
        <p:spPr>
          <a:xfrm>
            <a:off x="3654450" y="1358180"/>
            <a:ext cx="776991" cy="305562"/>
          </a:xfrm>
          <a:custGeom>
            <a:avLst/>
            <a:gdLst/>
            <a:ahLst/>
            <a:cxnLst/>
            <a:rect l="l" t="t" r="r" b="b"/>
            <a:pathLst>
              <a:path w="776991" h="305562" extrusionOk="0">
                <a:moveTo>
                  <a:pt x="0" y="0"/>
                </a:moveTo>
                <a:lnTo>
                  <a:pt x="776991" y="0"/>
                </a:lnTo>
                <a:lnTo>
                  <a:pt x="776991" y="305562"/>
                </a:lnTo>
                <a:lnTo>
                  <a:pt x="0" y="305562"/>
                </a:lnTo>
                <a:lnTo>
                  <a:pt x="0" y="0"/>
                </a:lnTo>
                <a:close/>
              </a:path>
            </a:pathLst>
          </a:custGeom>
          <a:solidFill>
            <a:srgbClr val="7150A0"/>
          </a:solid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None/>
            </a:pPr>
            <a:r>
              <a:rPr lang="en-US" sz="500" b="1" dirty="0">
                <a:solidFill>
                  <a:schemeClr val="lt1"/>
                </a:solidFill>
                <a:latin typeface="Calibri"/>
                <a:ea typeface="Calibri"/>
                <a:cs typeface="Calibri"/>
                <a:sym typeface="Calibri"/>
              </a:rPr>
              <a:t>RECURSOS HUMANOS Y RELACIONES INSTITUCIONALES</a:t>
            </a:r>
            <a:endParaRPr dirty="0">
              <a:latin typeface="Calibri" panose="020F0502020204030204" pitchFamily="34" charset="0"/>
              <a:cs typeface="Calibri" panose="020F0502020204030204" pitchFamily="34" charset="0"/>
            </a:endParaRPr>
          </a:p>
        </p:txBody>
      </p:sp>
      <p:sp>
        <p:nvSpPr>
          <p:cNvPr id="328" name="Google Shape;328;p17"/>
          <p:cNvSpPr/>
          <p:nvPr/>
        </p:nvSpPr>
        <p:spPr>
          <a:xfrm>
            <a:off x="2814909" y="4336332"/>
            <a:ext cx="957844" cy="251895"/>
          </a:xfrm>
          <a:prstGeom prst="rect">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_tradnl" sz="800" b="1">
                <a:solidFill>
                  <a:schemeClr val="bg1"/>
                </a:solidFill>
                <a:latin typeface="Calibri"/>
                <a:ea typeface="Calibri"/>
                <a:cs typeface="Calibri"/>
                <a:sym typeface="Calibri"/>
              </a:rPr>
              <a:t>Compras</a:t>
            </a:r>
            <a:endParaRPr lang="es-ES_tradnl">
              <a:solidFill>
                <a:schemeClr val="bg1"/>
              </a:solidFill>
              <a:latin typeface="Calibri" panose="020F0502020204030204" pitchFamily="34" charset="0"/>
              <a:cs typeface="Calibri" panose="020F0502020204030204" pitchFamily="34" charset="0"/>
            </a:endParaRPr>
          </a:p>
        </p:txBody>
      </p:sp>
      <p:sp>
        <p:nvSpPr>
          <p:cNvPr id="329" name="Google Shape;329;p17"/>
          <p:cNvSpPr/>
          <p:nvPr/>
        </p:nvSpPr>
        <p:spPr>
          <a:xfrm>
            <a:off x="2814909" y="4605101"/>
            <a:ext cx="957844" cy="251895"/>
          </a:xfrm>
          <a:prstGeom prst="rect">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_tradnl" sz="800" b="1">
                <a:solidFill>
                  <a:schemeClr val="bg1"/>
                </a:solidFill>
                <a:latin typeface="Calibri"/>
                <a:ea typeface="Calibri"/>
                <a:cs typeface="Calibri"/>
                <a:sym typeface="Calibri"/>
              </a:rPr>
              <a:t>Almacén de Materiales</a:t>
            </a:r>
            <a:endParaRPr lang="es-ES_tradnl">
              <a:solidFill>
                <a:schemeClr val="bg1"/>
              </a:solidFill>
              <a:latin typeface="Calibri" panose="020F0502020204030204" pitchFamily="34" charset="0"/>
              <a:cs typeface="Calibri" panose="020F0502020204030204" pitchFamily="34" charset="0"/>
            </a:endParaRPr>
          </a:p>
        </p:txBody>
      </p:sp>
      <p:sp>
        <p:nvSpPr>
          <p:cNvPr id="330" name="Google Shape;330;p17"/>
          <p:cNvSpPr/>
          <p:nvPr/>
        </p:nvSpPr>
        <p:spPr>
          <a:xfrm>
            <a:off x="2814909" y="4873870"/>
            <a:ext cx="957844" cy="314178"/>
          </a:xfrm>
          <a:prstGeom prst="rect">
            <a:avLst/>
          </a:prstGeom>
          <a:solidFill>
            <a:srgbClr val="EE46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_tradnl" sz="800" b="1">
                <a:solidFill>
                  <a:schemeClr val="bg1"/>
                </a:solidFill>
                <a:latin typeface="Calibri"/>
                <a:ea typeface="Calibri"/>
                <a:cs typeface="Calibri"/>
                <a:sym typeface="Calibri"/>
              </a:rPr>
              <a:t>Distribución y Servicio al Cliente</a:t>
            </a:r>
            <a:endParaRPr lang="es-ES_tradnl">
              <a:solidFill>
                <a:schemeClr val="bg1"/>
              </a:solidFill>
              <a:latin typeface="Calibri" panose="020F0502020204030204" pitchFamily="34" charset="0"/>
              <a:cs typeface="Calibri" panose="020F0502020204030204" pitchFamily="34" charset="0"/>
            </a:endParaRPr>
          </a:p>
        </p:txBody>
      </p:sp>
      <p:sp>
        <p:nvSpPr>
          <p:cNvPr id="58" name="Rectangle 5">
            <a:extLst>
              <a:ext uri="{FF2B5EF4-FFF2-40B4-BE49-F238E27FC236}">
                <a16:creationId xmlns:a16="http://schemas.microsoft.com/office/drawing/2014/main" id="{8188E21C-55B1-CB4B-8BD9-FE45B0260C71}"/>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9" name="Imagen 58">
            <a:extLst>
              <a:ext uri="{FF2B5EF4-FFF2-40B4-BE49-F238E27FC236}">
                <a16:creationId xmlns:a16="http://schemas.microsoft.com/office/drawing/2014/main" id="{87D9286D-287F-A146-BEF2-E94732F0B201}"/>
              </a:ext>
            </a:extLst>
          </p:cNvPr>
          <p:cNvPicPr>
            <a:picLocks noChangeAspect="1"/>
          </p:cNvPicPr>
          <p:nvPr/>
        </p:nvPicPr>
        <p:blipFill>
          <a:blip r:embed="rId3"/>
          <a:stretch>
            <a:fillRect/>
          </a:stretch>
        </p:blipFill>
        <p:spPr>
          <a:xfrm>
            <a:off x="6274848" y="4928726"/>
            <a:ext cx="1283474" cy="3796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48" name="Rectangle 5">
            <a:extLst>
              <a:ext uri="{FF2B5EF4-FFF2-40B4-BE49-F238E27FC236}">
                <a16:creationId xmlns:a16="http://schemas.microsoft.com/office/drawing/2014/main" id="{2B23CDDB-4138-134B-B4FE-48616B52CD5D}"/>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49" name="Forma libre 48">
            <a:extLst>
              <a:ext uri="{FF2B5EF4-FFF2-40B4-BE49-F238E27FC236}">
                <a16:creationId xmlns:a16="http://schemas.microsoft.com/office/drawing/2014/main" id="{1EBBBBEE-B210-7142-B5CF-9F4152693C30}"/>
              </a:ext>
            </a:extLst>
          </p:cNvPr>
          <p:cNvSpPr/>
          <p:nvPr/>
        </p:nvSpPr>
        <p:spPr>
          <a:xfrm>
            <a:off x="4571999" y="1526728"/>
            <a:ext cx="2214345" cy="256205"/>
          </a:xfrm>
          <a:custGeom>
            <a:avLst/>
            <a:gdLst/>
            <a:ahLst/>
            <a:cxnLst/>
            <a:rect l="0" t="0" r="0" b="0"/>
            <a:pathLst>
              <a:path>
                <a:moveTo>
                  <a:pt x="0" y="0"/>
                </a:moveTo>
                <a:lnTo>
                  <a:pt x="0" y="128102"/>
                </a:lnTo>
                <a:lnTo>
                  <a:pt x="2214345" y="128102"/>
                </a:lnTo>
                <a:lnTo>
                  <a:pt x="2214345" y="256205"/>
                </a:lnTo>
              </a:path>
            </a:pathLst>
          </a:custGeom>
          <a:noFill/>
          <a:ln w="12700">
            <a:solidFill>
              <a:srgbClr val="7F7F7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Forma libre 49">
            <a:extLst>
              <a:ext uri="{FF2B5EF4-FFF2-40B4-BE49-F238E27FC236}">
                <a16:creationId xmlns:a16="http://schemas.microsoft.com/office/drawing/2014/main" id="{D3BD8419-FF6E-F245-B7E0-4B54AFC2AB43}"/>
              </a:ext>
            </a:extLst>
          </p:cNvPr>
          <p:cNvSpPr/>
          <p:nvPr/>
        </p:nvSpPr>
        <p:spPr>
          <a:xfrm>
            <a:off x="4571999" y="1526728"/>
            <a:ext cx="738115" cy="256205"/>
          </a:xfrm>
          <a:custGeom>
            <a:avLst/>
            <a:gdLst/>
            <a:ahLst/>
            <a:cxnLst/>
            <a:rect l="0" t="0" r="0" b="0"/>
            <a:pathLst>
              <a:path>
                <a:moveTo>
                  <a:pt x="0" y="0"/>
                </a:moveTo>
                <a:lnTo>
                  <a:pt x="0" y="128102"/>
                </a:lnTo>
                <a:lnTo>
                  <a:pt x="738115" y="128102"/>
                </a:lnTo>
                <a:lnTo>
                  <a:pt x="738115" y="256205"/>
                </a:lnTo>
              </a:path>
            </a:pathLst>
          </a:custGeom>
          <a:noFill/>
          <a:ln w="12700">
            <a:solidFill>
              <a:srgbClr val="7F7F7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orma libre 50">
            <a:extLst>
              <a:ext uri="{FF2B5EF4-FFF2-40B4-BE49-F238E27FC236}">
                <a16:creationId xmlns:a16="http://schemas.microsoft.com/office/drawing/2014/main" id="{6AF290C3-EECA-064B-A4F7-76D09873DB69}"/>
              </a:ext>
            </a:extLst>
          </p:cNvPr>
          <p:cNvSpPr/>
          <p:nvPr/>
        </p:nvSpPr>
        <p:spPr>
          <a:xfrm>
            <a:off x="3833884" y="1526728"/>
            <a:ext cx="738115" cy="256205"/>
          </a:xfrm>
          <a:custGeom>
            <a:avLst/>
            <a:gdLst/>
            <a:ahLst/>
            <a:cxnLst/>
            <a:rect l="0" t="0" r="0" b="0"/>
            <a:pathLst>
              <a:path>
                <a:moveTo>
                  <a:pt x="738115" y="0"/>
                </a:moveTo>
                <a:lnTo>
                  <a:pt x="738115" y="128102"/>
                </a:lnTo>
                <a:lnTo>
                  <a:pt x="0" y="128102"/>
                </a:lnTo>
                <a:lnTo>
                  <a:pt x="0" y="256205"/>
                </a:lnTo>
              </a:path>
            </a:pathLst>
          </a:custGeom>
          <a:noFill/>
          <a:ln w="12700">
            <a:solidFill>
              <a:srgbClr val="7F7F7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orma libre 51">
            <a:extLst>
              <a:ext uri="{FF2B5EF4-FFF2-40B4-BE49-F238E27FC236}">
                <a16:creationId xmlns:a16="http://schemas.microsoft.com/office/drawing/2014/main" id="{9C6A0AEC-14B1-2047-A11C-A4DF59C5B336}"/>
              </a:ext>
            </a:extLst>
          </p:cNvPr>
          <p:cNvSpPr/>
          <p:nvPr/>
        </p:nvSpPr>
        <p:spPr>
          <a:xfrm>
            <a:off x="2357654" y="1526728"/>
            <a:ext cx="2214345" cy="256205"/>
          </a:xfrm>
          <a:custGeom>
            <a:avLst/>
            <a:gdLst/>
            <a:ahLst/>
            <a:cxnLst/>
            <a:rect l="0" t="0" r="0" b="0"/>
            <a:pathLst>
              <a:path>
                <a:moveTo>
                  <a:pt x="2214345" y="0"/>
                </a:moveTo>
                <a:lnTo>
                  <a:pt x="2214345" y="128102"/>
                </a:lnTo>
                <a:lnTo>
                  <a:pt x="0" y="128102"/>
                </a:lnTo>
                <a:lnTo>
                  <a:pt x="0" y="256205"/>
                </a:lnTo>
              </a:path>
            </a:pathLst>
          </a:custGeom>
          <a:noFill/>
          <a:ln w="12700">
            <a:solidFill>
              <a:srgbClr val="7F7F7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orma libre 52">
            <a:extLst>
              <a:ext uri="{FF2B5EF4-FFF2-40B4-BE49-F238E27FC236}">
                <a16:creationId xmlns:a16="http://schemas.microsoft.com/office/drawing/2014/main" id="{583692F1-7A34-944C-BFF6-8FF6EC8BC929}"/>
              </a:ext>
            </a:extLst>
          </p:cNvPr>
          <p:cNvSpPr/>
          <p:nvPr/>
        </p:nvSpPr>
        <p:spPr>
          <a:xfrm>
            <a:off x="3961987" y="916716"/>
            <a:ext cx="1220025" cy="610012"/>
          </a:xfrm>
          <a:custGeom>
            <a:avLst/>
            <a:gdLst>
              <a:gd name="connsiteX0" fmla="*/ 0 w 1220025"/>
              <a:gd name="connsiteY0" fmla="*/ 0 h 610012"/>
              <a:gd name="connsiteX1" fmla="*/ 1220025 w 1220025"/>
              <a:gd name="connsiteY1" fmla="*/ 0 h 610012"/>
              <a:gd name="connsiteX2" fmla="*/ 1220025 w 1220025"/>
              <a:gd name="connsiteY2" fmla="*/ 610012 h 610012"/>
              <a:gd name="connsiteX3" fmla="*/ 0 w 1220025"/>
              <a:gd name="connsiteY3" fmla="*/ 610012 h 610012"/>
              <a:gd name="connsiteX4" fmla="*/ 0 w 1220025"/>
              <a:gd name="connsiteY4" fmla="*/ 0 h 6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25" h="610012">
                <a:moveTo>
                  <a:pt x="0" y="0"/>
                </a:moveTo>
                <a:lnTo>
                  <a:pt x="1220025" y="0"/>
                </a:lnTo>
                <a:lnTo>
                  <a:pt x="1220025" y="610012"/>
                </a:lnTo>
                <a:lnTo>
                  <a:pt x="0" y="610012"/>
                </a:lnTo>
                <a:lnTo>
                  <a:pt x="0" y="0"/>
                </a:lnTo>
                <a:close/>
              </a:path>
            </a:pathLst>
          </a:custGeom>
          <a:solidFill>
            <a:srgbClr val="7150A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_tradnl" sz="1400" b="1" kern="1200" dirty="0">
                <a:latin typeface="Calibri" panose="020F0502020204030204" pitchFamily="34" charset="0"/>
                <a:cs typeface="Calibri" panose="020F0502020204030204" pitchFamily="34" charset="0"/>
              </a:rPr>
              <a:t>GERENCIA GENERAL</a:t>
            </a:r>
          </a:p>
        </p:txBody>
      </p:sp>
      <p:sp>
        <p:nvSpPr>
          <p:cNvPr id="54" name="Forma libre 53">
            <a:extLst>
              <a:ext uri="{FF2B5EF4-FFF2-40B4-BE49-F238E27FC236}">
                <a16:creationId xmlns:a16="http://schemas.microsoft.com/office/drawing/2014/main" id="{C4A49BF2-484D-3844-B028-20E9AA89B6B6}"/>
              </a:ext>
            </a:extLst>
          </p:cNvPr>
          <p:cNvSpPr/>
          <p:nvPr/>
        </p:nvSpPr>
        <p:spPr>
          <a:xfrm>
            <a:off x="1747641" y="1782934"/>
            <a:ext cx="1220025" cy="610012"/>
          </a:xfrm>
          <a:custGeom>
            <a:avLst/>
            <a:gdLst>
              <a:gd name="connsiteX0" fmla="*/ 0 w 1220025"/>
              <a:gd name="connsiteY0" fmla="*/ 0 h 610012"/>
              <a:gd name="connsiteX1" fmla="*/ 1220025 w 1220025"/>
              <a:gd name="connsiteY1" fmla="*/ 0 h 610012"/>
              <a:gd name="connsiteX2" fmla="*/ 1220025 w 1220025"/>
              <a:gd name="connsiteY2" fmla="*/ 610012 h 610012"/>
              <a:gd name="connsiteX3" fmla="*/ 0 w 1220025"/>
              <a:gd name="connsiteY3" fmla="*/ 610012 h 610012"/>
              <a:gd name="connsiteX4" fmla="*/ 0 w 1220025"/>
              <a:gd name="connsiteY4" fmla="*/ 0 h 6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25" h="610012">
                <a:moveTo>
                  <a:pt x="0" y="0"/>
                </a:moveTo>
                <a:lnTo>
                  <a:pt x="1220025" y="0"/>
                </a:lnTo>
                <a:lnTo>
                  <a:pt x="1220025" y="610012"/>
                </a:lnTo>
                <a:lnTo>
                  <a:pt x="0" y="610012"/>
                </a:lnTo>
                <a:lnTo>
                  <a:pt x="0" y="0"/>
                </a:lnTo>
                <a:close/>
              </a:path>
            </a:pathLst>
          </a:custGeom>
          <a:solidFill>
            <a:srgbClr val="00B1C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2000" tIns="8890" rIns="72000" bIns="8890" numCol="1" spcCol="1270" anchor="ctr" anchorCtr="0">
            <a:noAutofit/>
          </a:bodyPr>
          <a:lstStyle/>
          <a:p>
            <a:pPr marL="0" lvl="0" indent="0" algn="ctr" defTabSz="622300">
              <a:lnSpc>
                <a:spcPct val="90000"/>
              </a:lnSpc>
              <a:spcBef>
                <a:spcPct val="0"/>
              </a:spcBef>
              <a:spcAft>
                <a:spcPct val="35000"/>
              </a:spcAft>
              <a:buNone/>
            </a:pPr>
            <a:r>
              <a:rPr lang="es-ES_tradnl" sz="1200" kern="1200" dirty="0">
                <a:latin typeface="Calibri" panose="020F0502020204030204" pitchFamily="34" charset="0"/>
                <a:cs typeface="Calibri" panose="020F0502020204030204" pitchFamily="34" charset="0"/>
              </a:rPr>
              <a:t>Gerencia comercial</a:t>
            </a:r>
          </a:p>
        </p:txBody>
      </p:sp>
      <p:sp>
        <p:nvSpPr>
          <p:cNvPr id="55" name="Forma libre 54">
            <a:extLst>
              <a:ext uri="{FF2B5EF4-FFF2-40B4-BE49-F238E27FC236}">
                <a16:creationId xmlns:a16="http://schemas.microsoft.com/office/drawing/2014/main" id="{13855120-A878-B440-9321-61928E678EF9}"/>
              </a:ext>
            </a:extLst>
          </p:cNvPr>
          <p:cNvSpPr/>
          <p:nvPr/>
        </p:nvSpPr>
        <p:spPr>
          <a:xfrm>
            <a:off x="3223872" y="1782934"/>
            <a:ext cx="1220025" cy="610012"/>
          </a:xfrm>
          <a:custGeom>
            <a:avLst/>
            <a:gdLst>
              <a:gd name="connsiteX0" fmla="*/ 0 w 1220025"/>
              <a:gd name="connsiteY0" fmla="*/ 0 h 610012"/>
              <a:gd name="connsiteX1" fmla="*/ 1220025 w 1220025"/>
              <a:gd name="connsiteY1" fmla="*/ 0 h 610012"/>
              <a:gd name="connsiteX2" fmla="*/ 1220025 w 1220025"/>
              <a:gd name="connsiteY2" fmla="*/ 610012 h 610012"/>
              <a:gd name="connsiteX3" fmla="*/ 0 w 1220025"/>
              <a:gd name="connsiteY3" fmla="*/ 610012 h 610012"/>
              <a:gd name="connsiteX4" fmla="*/ 0 w 1220025"/>
              <a:gd name="connsiteY4" fmla="*/ 0 h 6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25" h="610012">
                <a:moveTo>
                  <a:pt x="0" y="0"/>
                </a:moveTo>
                <a:lnTo>
                  <a:pt x="1220025" y="0"/>
                </a:lnTo>
                <a:lnTo>
                  <a:pt x="1220025" y="610012"/>
                </a:lnTo>
                <a:lnTo>
                  <a:pt x="0" y="610012"/>
                </a:lnTo>
                <a:lnTo>
                  <a:pt x="0" y="0"/>
                </a:lnTo>
                <a:close/>
              </a:path>
            </a:pathLst>
          </a:custGeom>
          <a:solidFill>
            <a:srgbClr val="00B1C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2000" tIns="8890" rIns="72000" bIns="8890" numCol="1" spcCol="1270" anchor="ctr" anchorCtr="0">
            <a:noAutofit/>
          </a:bodyPr>
          <a:lstStyle/>
          <a:p>
            <a:pPr marL="0" lvl="0" indent="0" algn="ctr" defTabSz="622300">
              <a:lnSpc>
                <a:spcPct val="90000"/>
              </a:lnSpc>
              <a:spcBef>
                <a:spcPct val="0"/>
              </a:spcBef>
              <a:spcAft>
                <a:spcPct val="35000"/>
              </a:spcAft>
              <a:buNone/>
            </a:pPr>
            <a:r>
              <a:rPr lang="es-ES_tradnl" sz="1200" kern="1200" dirty="0">
                <a:latin typeface="Calibri" panose="020F0502020204030204" pitchFamily="34" charset="0"/>
                <a:cs typeface="Calibri" panose="020F0502020204030204" pitchFamily="34" charset="0"/>
              </a:rPr>
              <a:t>Gerencia administrativa financiera</a:t>
            </a:r>
          </a:p>
        </p:txBody>
      </p:sp>
      <p:sp>
        <p:nvSpPr>
          <p:cNvPr id="56" name="Forma libre 55">
            <a:extLst>
              <a:ext uri="{FF2B5EF4-FFF2-40B4-BE49-F238E27FC236}">
                <a16:creationId xmlns:a16="http://schemas.microsoft.com/office/drawing/2014/main" id="{70773FEF-C7BD-0449-8928-BC2F937ADFEA}"/>
              </a:ext>
            </a:extLst>
          </p:cNvPr>
          <p:cNvSpPr/>
          <p:nvPr/>
        </p:nvSpPr>
        <p:spPr>
          <a:xfrm>
            <a:off x="4700102" y="1782934"/>
            <a:ext cx="1220025" cy="610012"/>
          </a:xfrm>
          <a:custGeom>
            <a:avLst/>
            <a:gdLst>
              <a:gd name="connsiteX0" fmla="*/ 0 w 1220025"/>
              <a:gd name="connsiteY0" fmla="*/ 0 h 610012"/>
              <a:gd name="connsiteX1" fmla="*/ 1220025 w 1220025"/>
              <a:gd name="connsiteY1" fmla="*/ 0 h 610012"/>
              <a:gd name="connsiteX2" fmla="*/ 1220025 w 1220025"/>
              <a:gd name="connsiteY2" fmla="*/ 610012 h 610012"/>
              <a:gd name="connsiteX3" fmla="*/ 0 w 1220025"/>
              <a:gd name="connsiteY3" fmla="*/ 610012 h 610012"/>
              <a:gd name="connsiteX4" fmla="*/ 0 w 1220025"/>
              <a:gd name="connsiteY4" fmla="*/ 0 h 6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25" h="610012">
                <a:moveTo>
                  <a:pt x="0" y="0"/>
                </a:moveTo>
                <a:lnTo>
                  <a:pt x="1220025" y="0"/>
                </a:lnTo>
                <a:lnTo>
                  <a:pt x="1220025" y="610012"/>
                </a:lnTo>
                <a:lnTo>
                  <a:pt x="0" y="610012"/>
                </a:lnTo>
                <a:lnTo>
                  <a:pt x="0" y="0"/>
                </a:lnTo>
                <a:close/>
              </a:path>
            </a:pathLst>
          </a:custGeom>
          <a:solidFill>
            <a:srgbClr val="EE463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2000" tIns="8890" rIns="72000" bIns="8890" numCol="1" spcCol="1270" anchor="ctr" anchorCtr="0">
            <a:noAutofit/>
          </a:bodyPr>
          <a:lstStyle/>
          <a:p>
            <a:pPr marL="0" lvl="0" indent="0" algn="ctr" defTabSz="622300">
              <a:lnSpc>
                <a:spcPct val="90000"/>
              </a:lnSpc>
              <a:spcBef>
                <a:spcPct val="0"/>
              </a:spcBef>
              <a:spcAft>
                <a:spcPct val="35000"/>
              </a:spcAft>
              <a:buNone/>
            </a:pPr>
            <a:r>
              <a:rPr lang="es-ES_tradnl" sz="1200" b="1" kern="1200" dirty="0">
                <a:latin typeface="Calibri" panose="020F0502020204030204" pitchFamily="34" charset="0"/>
                <a:cs typeface="Calibri" panose="020F0502020204030204" pitchFamily="34" charset="0"/>
              </a:rPr>
              <a:t>Gerencia logística</a:t>
            </a:r>
          </a:p>
        </p:txBody>
      </p:sp>
      <p:sp>
        <p:nvSpPr>
          <p:cNvPr id="57" name="Forma libre 56">
            <a:extLst>
              <a:ext uri="{FF2B5EF4-FFF2-40B4-BE49-F238E27FC236}">
                <a16:creationId xmlns:a16="http://schemas.microsoft.com/office/drawing/2014/main" id="{6F6A6B73-27C7-5C4C-AAAB-F0B629573088}"/>
              </a:ext>
            </a:extLst>
          </p:cNvPr>
          <p:cNvSpPr/>
          <p:nvPr/>
        </p:nvSpPr>
        <p:spPr>
          <a:xfrm>
            <a:off x="6176332" y="1782934"/>
            <a:ext cx="1220025" cy="610012"/>
          </a:xfrm>
          <a:custGeom>
            <a:avLst/>
            <a:gdLst>
              <a:gd name="connsiteX0" fmla="*/ 0 w 1220025"/>
              <a:gd name="connsiteY0" fmla="*/ 0 h 610012"/>
              <a:gd name="connsiteX1" fmla="*/ 1220025 w 1220025"/>
              <a:gd name="connsiteY1" fmla="*/ 0 h 610012"/>
              <a:gd name="connsiteX2" fmla="*/ 1220025 w 1220025"/>
              <a:gd name="connsiteY2" fmla="*/ 610012 h 610012"/>
              <a:gd name="connsiteX3" fmla="*/ 0 w 1220025"/>
              <a:gd name="connsiteY3" fmla="*/ 610012 h 610012"/>
              <a:gd name="connsiteX4" fmla="*/ 0 w 1220025"/>
              <a:gd name="connsiteY4" fmla="*/ 0 h 6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25" h="610012">
                <a:moveTo>
                  <a:pt x="0" y="0"/>
                </a:moveTo>
                <a:lnTo>
                  <a:pt x="1220025" y="0"/>
                </a:lnTo>
                <a:lnTo>
                  <a:pt x="1220025" y="610012"/>
                </a:lnTo>
                <a:lnTo>
                  <a:pt x="0" y="610012"/>
                </a:lnTo>
                <a:lnTo>
                  <a:pt x="0" y="0"/>
                </a:lnTo>
                <a:close/>
              </a:path>
            </a:pathLst>
          </a:custGeom>
          <a:solidFill>
            <a:srgbClr val="00B1C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2000" tIns="8890" rIns="72000" bIns="8890" numCol="1" spcCol="1270" anchor="ctr" anchorCtr="0">
            <a:noAutofit/>
          </a:bodyPr>
          <a:lstStyle/>
          <a:p>
            <a:pPr marL="0" lvl="0" indent="0" algn="ctr" defTabSz="622300">
              <a:lnSpc>
                <a:spcPct val="90000"/>
              </a:lnSpc>
              <a:spcBef>
                <a:spcPct val="0"/>
              </a:spcBef>
              <a:spcAft>
                <a:spcPct val="35000"/>
              </a:spcAft>
              <a:buNone/>
            </a:pPr>
            <a:r>
              <a:rPr lang="es-ES_tradnl" sz="1200" kern="1200" dirty="0">
                <a:latin typeface="Calibri" panose="020F0502020204030204" pitchFamily="34" charset="0"/>
                <a:cs typeface="Calibri" panose="020F0502020204030204" pitchFamily="34" charset="0"/>
              </a:rPr>
              <a:t>Gerencia  de producción</a:t>
            </a:r>
          </a:p>
        </p:txBody>
      </p:sp>
      <p:sp>
        <p:nvSpPr>
          <p:cNvPr id="58" name="Forma libre 57">
            <a:extLst>
              <a:ext uri="{FF2B5EF4-FFF2-40B4-BE49-F238E27FC236}">
                <a16:creationId xmlns:a16="http://schemas.microsoft.com/office/drawing/2014/main" id="{894A6EB1-6824-B74C-B045-A56FEF02060E}"/>
              </a:ext>
            </a:extLst>
          </p:cNvPr>
          <p:cNvSpPr/>
          <p:nvPr/>
        </p:nvSpPr>
        <p:spPr>
          <a:xfrm>
            <a:off x="4470986" y="3162640"/>
            <a:ext cx="101013" cy="442535"/>
          </a:xfrm>
          <a:custGeom>
            <a:avLst/>
            <a:gdLst/>
            <a:ahLst/>
            <a:cxnLst/>
            <a:rect l="0" t="0" r="0" b="0"/>
            <a:pathLst>
              <a:path>
                <a:moveTo>
                  <a:pt x="101013" y="0"/>
                </a:moveTo>
                <a:lnTo>
                  <a:pt x="101013" y="442535"/>
                </a:lnTo>
                <a:lnTo>
                  <a:pt x="0" y="442535"/>
                </a:lnTo>
              </a:path>
            </a:pathLst>
          </a:custGeom>
          <a:noFill/>
          <a:ln w="12700">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orma libre 58">
            <a:extLst>
              <a:ext uri="{FF2B5EF4-FFF2-40B4-BE49-F238E27FC236}">
                <a16:creationId xmlns:a16="http://schemas.microsoft.com/office/drawing/2014/main" id="{23656B38-F7E6-1A4E-953B-903B60AE86F6}"/>
              </a:ext>
            </a:extLst>
          </p:cNvPr>
          <p:cNvSpPr/>
          <p:nvPr/>
        </p:nvSpPr>
        <p:spPr>
          <a:xfrm>
            <a:off x="5736061" y="4528729"/>
            <a:ext cx="582030" cy="202027"/>
          </a:xfrm>
          <a:custGeom>
            <a:avLst/>
            <a:gdLst/>
            <a:ahLst/>
            <a:cxnLst/>
            <a:rect l="0" t="0" r="0" b="0"/>
            <a:pathLst>
              <a:path>
                <a:moveTo>
                  <a:pt x="0" y="0"/>
                </a:moveTo>
                <a:lnTo>
                  <a:pt x="0" y="101013"/>
                </a:lnTo>
                <a:lnTo>
                  <a:pt x="582030" y="101013"/>
                </a:lnTo>
                <a:lnTo>
                  <a:pt x="582030" y="202027"/>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orma libre 59">
            <a:extLst>
              <a:ext uri="{FF2B5EF4-FFF2-40B4-BE49-F238E27FC236}">
                <a16:creationId xmlns:a16="http://schemas.microsoft.com/office/drawing/2014/main" id="{1323FEC9-8B28-164B-8E4C-131193539E23}"/>
              </a:ext>
            </a:extLst>
          </p:cNvPr>
          <p:cNvSpPr/>
          <p:nvPr/>
        </p:nvSpPr>
        <p:spPr>
          <a:xfrm>
            <a:off x="5154030" y="4528729"/>
            <a:ext cx="582030" cy="202027"/>
          </a:xfrm>
          <a:custGeom>
            <a:avLst/>
            <a:gdLst/>
            <a:ahLst/>
            <a:cxnLst/>
            <a:rect l="0" t="0" r="0" b="0"/>
            <a:pathLst>
              <a:path>
                <a:moveTo>
                  <a:pt x="582030" y="0"/>
                </a:moveTo>
                <a:lnTo>
                  <a:pt x="582030" y="101013"/>
                </a:lnTo>
                <a:lnTo>
                  <a:pt x="0" y="101013"/>
                </a:lnTo>
                <a:lnTo>
                  <a:pt x="0" y="202027"/>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orma libre 60">
            <a:extLst>
              <a:ext uri="{FF2B5EF4-FFF2-40B4-BE49-F238E27FC236}">
                <a16:creationId xmlns:a16="http://schemas.microsoft.com/office/drawing/2014/main" id="{BA62BD52-950B-CC47-956A-A51C6AD4C481}"/>
              </a:ext>
            </a:extLst>
          </p:cNvPr>
          <p:cNvSpPr/>
          <p:nvPr/>
        </p:nvSpPr>
        <p:spPr>
          <a:xfrm>
            <a:off x="4571999" y="3162640"/>
            <a:ext cx="1164061" cy="885071"/>
          </a:xfrm>
          <a:custGeom>
            <a:avLst/>
            <a:gdLst/>
            <a:ahLst/>
            <a:cxnLst/>
            <a:rect l="0" t="0" r="0" b="0"/>
            <a:pathLst>
              <a:path>
                <a:moveTo>
                  <a:pt x="0" y="0"/>
                </a:moveTo>
                <a:lnTo>
                  <a:pt x="0" y="784058"/>
                </a:lnTo>
                <a:lnTo>
                  <a:pt x="1164061" y="784058"/>
                </a:lnTo>
                <a:lnTo>
                  <a:pt x="1164061" y="885071"/>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orma libre 61">
            <a:extLst>
              <a:ext uri="{FF2B5EF4-FFF2-40B4-BE49-F238E27FC236}">
                <a16:creationId xmlns:a16="http://schemas.microsoft.com/office/drawing/2014/main" id="{577E0ABD-6D21-1A4E-B101-216E6C378382}"/>
              </a:ext>
            </a:extLst>
          </p:cNvPr>
          <p:cNvSpPr/>
          <p:nvPr/>
        </p:nvSpPr>
        <p:spPr>
          <a:xfrm>
            <a:off x="3407938" y="4528729"/>
            <a:ext cx="582030" cy="202027"/>
          </a:xfrm>
          <a:custGeom>
            <a:avLst/>
            <a:gdLst/>
            <a:ahLst/>
            <a:cxnLst/>
            <a:rect l="0" t="0" r="0" b="0"/>
            <a:pathLst>
              <a:path>
                <a:moveTo>
                  <a:pt x="0" y="0"/>
                </a:moveTo>
                <a:lnTo>
                  <a:pt x="0" y="101013"/>
                </a:lnTo>
                <a:lnTo>
                  <a:pt x="582030" y="101013"/>
                </a:lnTo>
                <a:lnTo>
                  <a:pt x="582030" y="202027"/>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orma libre 62">
            <a:extLst>
              <a:ext uri="{FF2B5EF4-FFF2-40B4-BE49-F238E27FC236}">
                <a16:creationId xmlns:a16="http://schemas.microsoft.com/office/drawing/2014/main" id="{35BD1397-DC84-F34D-9DE5-BCC47584EF6D}"/>
              </a:ext>
            </a:extLst>
          </p:cNvPr>
          <p:cNvSpPr/>
          <p:nvPr/>
        </p:nvSpPr>
        <p:spPr>
          <a:xfrm>
            <a:off x="2825907" y="4528729"/>
            <a:ext cx="582030" cy="202027"/>
          </a:xfrm>
          <a:custGeom>
            <a:avLst/>
            <a:gdLst/>
            <a:ahLst/>
            <a:cxnLst/>
            <a:rect l="0" t="0" r="0" b="0"/>
            <a:pathLst>
              <a:path>
                <a:moveTo>
                  <a:pt x="582030" y="0"/>
                </a:moveTo>
                <a:lnTo>
                  <a:pt x="582030" y="101013"/>
                </a:lnTo>
                <a:lnTo>
                  <a:pt x="0" y="101013"/>
                </a:lnTo>
                <a:lnTo>
                  <a:pt x="0" y="202027"/>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4" name="Forma libre 63">
            <a:extLst>
              <a:ext uri="{FF2B5EF4-FFF2-40B4-BE49-F238E27FC236}">
                <a16:creationId xmlns:a16="http://schemas.microsoft.com/office/drawing/2014/main" id="{B1604ED3-1ED0-EF4A-8AED-5D4C876B772E}"/>
              </a:ext>
            </a:extLst>
          </p:cNvPr>
          <p:cNvSpPr/>
          <p:nvPr/>
        </p:nvSpPr>
        <p:spPr>
          <a:xfrm>
            <a:off x="3407938" y="3162640"/>
            <a:ext cx="1164061" cy="885071"/>
          </a:xfrm>
          <a:custGeom>
            <a:avLst/>
            <a:gdLst/>
            <a:ahLst/>
            <a:cxnLst/>
            <a:rect l="0" t="0" r="0" b="0"/>
            <a:pathLst>
              <a:path>
                <a:moveTo>
                  <a:pt x="1164061" y="0"/>
                </a:moveTo>
                <a:lnTo>
                  <a:pt x="1164061" y="784058"/>
                </a:lnTo>
                <a:lnTo>
                  <a:pt x="0" y="784058"/>
                </a:lnTo>
                <a:lnTo>
                  <a:pt x="0" y="885071"/>
                </a:lnTo>
              </a:path>
            </a:pathLst>
          </a:custGeom>
          <a:noFill/>
          <a:ln w="15875">
            <a:solidFill>
              <a:srgbClr val="7F7F7F"/>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5" name="Forma libre 64">
            <a:extLst>
              <a:ext uri="{FF2B5EF4-FFF2-40B4-BE49-F238E27FC236}">
                <a16:creationId xmlns:a16="http://schemas.microsoft.com/office/drawing/2014/main" id="{585F8F73-8D8E-E54B-97A7-F72C58A61533}"/>
              </a:ext>
            </a:extLst>
          </p:cNvPr>
          <p:cNvSpPr/>
          <p:nvPr/>
        </p:nvSpPr>
        <p:spPr>
          <a:xfrm>
            <a:off x="4096751" y="2681623"/>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b="1" kern="1200" dirty="0">
                <a:solidFill>
                  <a:schemeClr val="bg1"/>
                </a:solidFill>
                <a:latin typeface="Calibri" panose="020F0502020204030204" pitchFamily="34" charset="0"/>
                <a:cs typeface="Calibri" panose="020F0502020204030204" pitchFamily="34" charset="0"/>
              </a:rPr>
              <a:t>GERENTE GENERAL</a:t>
            </a:r>
            <a:endParaRPr lang="es-ES_tradnl" sz="1200" kern="1200" dirty="0">
              <a:solidFill>
                <a:schemeClr val="bg1"/>
              </a:solidFill>
              <a:latin typeface="Calibri" panose="020F0502020204030204" pitchFamily="34" charset="0"/>
              <a:cs typeface="Calibri" panose="020F0502020204030204" pitchFamily="34" charset="0"/>
            </a:endParaRPr>
          </a:p>
        </p:txBody>
      </p:sp>
      <p:sp>
        <p:nvSpPr>
          <p:cNvPr id="66" name="Forma libre 65">
            <a:extLst>
              <a:ext uri="{FF2B5EF4-FFF2-40B4-BE49-F238E27FC236}">
                <a16:creationId xmlns:a16="http://schemas.microsoft.com/office/drawing/2014/main" id="{78B900AE-34F5-D447-A254-108330A4BD68}"/>
              </a:ext>
            </a:extLst>
          </p:cNvPr>
          <p:cNvSpPr/>
          <p:nvPr/>
        </p:nvSpPr>
        <p:spPr>
          <a:xfrm>
            <a:off x="2932690" y="4047711"/>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Gerente comercial</a:t>
            </a:r>
          </a:p>
        </p:txBody>
      </p:sp>
      <p:sp>
        <p:nvSpPr>
          <p:cNvPr id="67" name="Forma libre 66">
            <a:extLst>
              <a:ext uri="{FF2B5EF4-FFF2-40B4-BE49-F238E27FC236}">
                <a16:creationId xmlns:a16="http://schemas.microsoft.com/office/drawing/2014/main" id="{F3128CDE-D568-FA49-B9A9-9C5DC85D2C3E}"/>
              </a:ext>
            </a:extLst>
          </p:cNvPr>
          <p:cNvSpPr/>
          <p:nvPr/>
        </p:nvSpPr>
        <p:spPr>
          <a:xfrm>
            <a:off x="2350659" y="4730756"/>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Vendedora</a:t>
            </a:r>
            <a:br>
              <a:rPr lang="es-ES_tradnl" sz="1200" kern="1200" dirty="0">
                <a:solidFill>
                  <a:schemeClr val="bg1"/>
                </a:solidFill>
                <a:latin typeface="Calibri" panose="020F0502020204030204" pitchFamily="34" charset="0"/>
                <a:cs typeface="Calibri" panose="020F0502020204030204" pitchFamily="34" charset="0"/>
              </a:rPr>
            </a:br>
            <a:r>
              <a:rPr lang="es-ES_tradnl" sz="1200" kern="1200" dirty="0">
                <a:solidFill>
                  <a:schemeClr val="bg1"/>
                </a:solidFill>
                <a:latin typeface="Calibri" panose="020F0502020204030204" pitchFamily="34" charset="0"/>
                <a:cs typeface="Calibri" panose="020F0502020204030204" pitchFamily="34" charset="0"/>
              </a:rPr>
              <a:t>de salón</a:t>
            </a:r>
          </a:p>
        </p:txBody>
      </p:sp>
      <p:sp>
        <p:nvSpPr>
          <p:cNvPr id="68" name="Forma libre 67">
            <a:extLst>
              <a:ext uri="{FF2B5EF4-FFF2-40B4-BE49-F238E27FC236}">
                <a16:creationId xmlns:a16="http://schemas.microsoft.com/office/drawing/2014/main" id="{1A33AA54-7166-914F-A173-0DDD138D3BB9}"/>
              </a:ext>
            </a:extLst>
          </p:cNvPr>
          <p:cNvSpPr/>
          <p:nvPr/>
        </p:nvSpPr>
        <p:spPr>
          <a:xfrm>
            <a:off x="3514721" y="4730756"/>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Recepcionista de bolsos</a:t>
            </a:r>
          </a:p>
        </p:txBody>
      </p:sp>
      <p:sp>
        <p:nvSpPr>
          <p:cNvPr id="69" name="Forma libre 68">
            <a:extLst>
              <a:ext uri="{FF2B5EF4-FFF2-40B4-BE49-F238E27FC236}">
                <a16:creationId xmlns:a16="http://schemas.microsoft.com/office/drawing/2014/main" id="{96C536D6-9D03-0E4A-90F3-B4C093A95959}"/>
              </a:ext>
            </a:extLst>
          </p:cNvPr>
          <p:cNvSpPr/>
          <p:nvPr/>
        </p:nvSpPr>
        <p:spPr>
          <a:xfrm>
            <a:off x="5255044" y="4047711"/>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Gerente administrativo </a:t>
            </a:r>
          </a:p>
        </p:txBody>
      </p:sp>
      <p:sp>
        <p:nvSpPr>
          <p:cNvPr id="70" name="Forma libre 69">
            <a:extLst>
              <a:ext uri="{FF2B5EF4-FFF2-40B4-BE49-F238E27FC236}">
                <a16:creationId xmlns:a16="http://schemas.microsoft.com/office/drawing/2014/main" id="{1CB9B524-68F9-E843-8057-8FD85F5BC27F}"/>
              </a:ext>
            </a:extLst>
          </p:cNvPr>
          <p:cNvSpPr/>
          <p:nvPr/>
        </p:nvSpPr>
        <p:spPr>
          <a:xfrm>
            <a:off x="4673013" y="4730756"/>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EE4639"/>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b="1" kern="1200" dirty="0">
                <a:solidFill>
                  <a:schemeClr val="bg1"/>
                </a:solidFill>
                <a:latin typeface="Calibri" panose="020F0502020204030204" pitchFamily="34" charset="0"/>
                <a:cs typeface="Calibri" panose="020F0502020204030204" pitchFamily="34" charset="0"/>
              </a:rPr>
              <a:t>Encargado</a:t>
            </a:r>
            <a:br>
              <a:rPr lang="es-ES_tradnl" sz="1200" b="1" kern="1200" dirty="0">
                <a:solidFill>
                  <a:schemeClr val="bg1"/>
                </a:solidFill>
                <a:latin typeface="Calibri" panose="020F0502020204030204" pitchFamily="34" charset="0"/>
                <a:cs typeface="Calibri" panose="020F0502020204030204" pitchFamily="34" charset="0"/>
              </a:rPr>
            </a:br>
            <a:r>
              <a:rPr lang="es-ES_tradnl" sz="1200" b="1" kern="1200" dirty="0">
                <a:solidFill>
                  <a:schemeClr val="bg1"/>
                </a:solidFill>
                <a:latin typeface="Calibri" panose="020F0502020204030204" pitchFamily="34" charset="0"/>
                <a:cs typeface="Calibri" panose="020F0502020204030204" pitchFamily="34" charset="0"/>
              </a:rPr>
              <a:t>del depósito</a:t>
            </a:r>
          </a:p>
        </p:txBody>
      </p:sp>
      <p:sp>
        <p:nvSpPr>
          <p:cNvPr id="71" name="Forma libre 70">
            <a:extLst>
              <a:ext uri="{FF2B5EF4-FFF2-40B4-BE49-F238E27FC236}">
                <a16:creationId xmlns:a16="http://schemas.microsoft.com/office/drawing/2014/main" id="{5839F4CC-50B1-4540-97FF-66D1D8A91918}"/>
              </a:ext>
            </a:extLst>
          </p:cNvPr>
          <p:cNvSpPr/>
          <p:nvPr/>
        </p:nvSpPr>
        <p:spPr>
          <a:xfrm>
            <a:off x="5837075" y="4730756"/>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Cajero</a:t>
            </a:r>
          </a:p>
        </p:txBody>
      </p:sp>
      <p:sp>
        <p:nvSpPr>
          <p:cNvPr id="72" name="Forma libre 71">
            <a:extLst>
              <a:ext uri="{FF2B5EF4-FFF2-40B4-BE49-F238E27FC236}">
                <a16:creationId xmlns:a16="http://schemas.microsoft.com/office/drawing/2014/main" id="{F421A9B6-7B60-6549-BFC2-1F948280F697}"/>
              </a:ext>
            </a:extLst>
          </p:cNvPr>
          <p:cNvSpPr/>
          <p:nvPr/>
        </p:nvSpPr>
        <p:spPr>
          <a:xfrm>
            <a:off x="3514721" y="3364667"/>
            <a:ext cx="962034" cy="481017"/>
          </a:xfrm>
          <a:custGeom>
            <a:avLst/>
            <a:gdLst>
              <a:gd name="connsiteX0" fmla="*/ 0 w 962034"/>
              <a:gd name="connsiteY0" fmla="*/ 0 h 481017"/>
              <a:gd name="connsiteX1" fmla="*/ 962034 w 962034"/>
              <a:gd name="connsiteY1" fmla="*/ 0 h 481017"/>
              <a:gd name="connsiteX2" fmla="*/ 962034 w 962034"/>
              <a:gd name="connsiteY2" fmla="*/ 481017 h 481017"/>
              <a:gd name="connsiteX3" fmla="*/ 0 w 962034"/>
              <a:gd name="connsiteY3" fmla="*/ 481017 h 481017"/>
              <a:gd name="connsiteX4" fmla="*/ 0 w 962034"/>
              <a:gd name="connsiteY4" fmla="*/ 0 h 48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34" h="481017">
                <a:moveTo>
                  <a:pt x="0" y="0"/>
                </a:moveTo>
                <a:lnTo>
                  <a:pt x="962034" y="0"/>
                </a:lnTo>
                <a:lnTo>
                  <a:pt x="962034" y="481017"/>
                </a:lnTo>
                <a:lnTo>
                  <a:pt x="0" y="481017"/>
                </a:lnTo>
                <a:lnTo>
                  <a:pt x="0" y="0"/>
                </a:lnTo>
                <a:close/>
              </a:path>
            </a:pathLst>
          </a:custGeom>
          <a:solidFill>
            <a:srgbClr val="92C14E"/>
          </a:solidFill>
          <a:ln>
            <a:noFill/>
          </a:ln>
        </p:spPr>
        <p:style>
          <a:lnRef idx="2">
            <a:schemeClr val="accent4"/>
          </a:lnRef>
          <a:fillRef idx="1">
            <a:schemeClr val="lt1"/>
          </a:fillRef>
          <a:effectRef idx="0">
            <a:schemeClr val="accent4"/>
          </a:effectRef>
          <a:fontRef idx="minor">
            <a:schemeClr val="dk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_tradnl" sz="1200" kern="1200" dirty="0">
                <a:solidFill>
                  <a:schemeClr val="bg1"/>
                </a:solidFill>
                <a:latin typeface="Calibri" panose="020F0502020204030204" pitchFamily="34" charset="0"/>
                <a:cs typeface="Calibri" panose="020F0502020204030204" pitchFamily="34" charset="0"/>
              </a:rPr>
              <a:t>Secretaria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3FDD91C0-96AE-594B-9BD4-1830E5D48A9F}"/>
              </a:ext>
            </a:extLst>
          </p:cNvPr>
          <p:cNvSpPr/>
          <p:nvPr/>
        </p:nvSpPr>
        <p:spPr>
          <a:xfrm>
            <a:off x="0" y="1"/>
            <a:ext cx="9144000" cy="5715000"/>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20" name="Imagen 19">
            <a:extLst>
              <a:ext uri="{FF2B5EF4-FFF2-40B4-BE49-F238E27FC236}">
                <a16:creationId xmlns:a16="http://schemas.microsoft.com/office/drawing/2014/main" id="{A7E87EAB-A9D3-4B48-B25E-0B658D0FF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6969"/>
            <a:ext cx="2072213" cy="3898064"/>
          </a:xfrm>
          <a:prstGeom prst="rect">
            <a:avLst/>
          </a:prstGeom>
        </p:spPr>
      </p:pic>
      <p:sp>
        <p:nvSpPr>
          <p:cNvPr id="21" name="Rectángulo 20">
            <a:extLst>
              <a:ext uri="{FF2B5EF4-FFF2-40B4-BE49-F238E27FC236}">
                <a16:creationId xmlns:a16="http://schemas.microsoft.com/office/drawing/2014/main" id="{FEC4E4C5-29D2-C64C-A8E2-86439A8733A7}"/>
              </a:ext>
            </a:extLst>
          </p:cNvPr>
          <p:cNvSpPr/>
          <p:nvPr/>
        </p:nvSpPr>
        <p:spPr>
          <a:xfrm>
            <a:off x="149817" y="3724759"/>
            <a:ext cx="1037633" cy="1069383"/>
          </a:xfrm>
          <a:prstGeom prst="rect">
            <a:avLst/>
          </a:prstGeom>
          <a:solidFill>
            <a:srgbClr val="ED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CuadroTexto 21">
            <a:extLst>
              <a:ext uri="{FF2B5EF4-FFF2-40B4-BE49-F238E27FC236}">
                <a16:creationId xmlns:a16="http://schemas.microsoft.com/office/drawing/2014/main" id="{923944B7-DAB0-4D4C-953F-F6318E16A113}"/>
              </a:ext>
            </a:extLst>
          </p:cNvPr>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INTRODUCCIÓN</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23" name="Imagen 22">
            <a:extLst>
              <a:ext uri="{FF2B5EF4-FFF2-40B4-BE49-F238E27FC236}">
                <a16:creationId xmlns:a16="http://schemas.microsoft.com/office/drawing/2014/main" id="{49932ADF-20E5-684A-B81A-88D67D909957}"/>
              </a:ext>
            </a:extLst>
          </p:cNvPr>
          <p:cNvPicPr>
            <a:picLocks noChangeAspect="1"/>
          </p:cNvPicPr>
          <p:nvPr/>
        </p:nvPicPr>
        <p:blipFill>
          <a:blip r:embed="rId3">
            <a:alphaModFix amt="16000"/>
          </a:blip>
          <a:stretch>
            <a:fillRect/>
          </a:stretch>
        </p:blipFill>
        <p:spPr>
          <a:xfrm>
            <a:off x="334433" y="3817749"/>
            <a:ext cx="809264" cy="809264"/>
          </a:xfrm>
          <a:prstGeom prst="rect">
            <a:avLst/>
          </a:prstGeom>
        </p:spPr>
      </p:pic>
      <p:pic>
        <p:nvPicPr>
          <p:cNvPr id="24" name="Imagen 23">
            <a:extLst>
              <a:ext uri="{FF2B5EF4-FFF2-40B4-BE49-F238E27FC236}">
                <a16:creationId xmlns:a16="http://schemas.microsoft.com/office/drawing/2014/main" id="{634E4059-DA4F-8D4F-B77F-62314971FFB6}"/>
              </a:ext>
            </a:extLst>
          </p:cNvPr>
          <p:cNvPicPr>
            <a:picLocks noChangeAspect="1"/>
          </p:cNvPicPr>
          <p:nvPr/>
        </p:nvPicPr>
        <p:blipFill>
          <a:blip r:embed="rId4"/>
          <a:stretch>
            <a:fillRect/>
          </a:stretch>
        </p:blipFill>
        <p:spPr>
          <a:xfrm>
            <a:off x="2528619" y="2194222"/>
            <a:ext cx="202176" cy="208211"/>
          </a:xfrm>
          <a:prstGeom prst="rect">
            <a:avLst/>
          </a:prstGeom>
        </p:spPr>
      </p:pic>
    </p:spTree>
    <p:extLst>
      <p:ext uri="{BB962C8B-B14F-4D97-AF65-F5344CB8AC3E}">
        <p14:creationId xmlns:p14="http://schemas.microsoft.com/office/powerpoint/2010/main" val="331183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4" name="Rectángulo 3">
            <a:extLst>
              <a:ext uri="{FF2B5EF4-FFF2-40B4-BE49-F238E27FC236}">
                <a16:creationId xmlns:a16="http://schemas.microsoft.com/office/drawing/2014/main" id="{F776A1EE-15F7-E646-8AC5-B20E0F45D40D}"/>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166E4D61-CCA7-EF48-A578-E5328D511A58}"/>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IMPORTANCIA DE LA CADENA</a:t>
            </a:r>
            <a:br>
              <a:rPr lang="es-PE" sz="2800"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SUMINISTROS</a:t>
            </a:r>
          </a:p>
        </p:txBody>
      </p:sp>
      <p:pic>
        <p:nvPicPr>
          <p:cNvPr id="6" name="Imagen 5">
            <a:extLst>
              <a:ext uri="{FF2B5EF4-FFF2-40B4-BE49-F238E27FC236}">
                <a16:creationId xmlns:a16="http://schemas.microsoft.com/office/drawing/2014/main" id="{6D392EFC-930F-A447-85C2-26C78833B578}"/>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0"/>
          <p:cNvSpPr txBox="1"/>
          <p:nvPr/>
        </p:nvSpPr>
        <p:spPr>
          <a:xfrm>
            <a:off x="511342" y="925339"/>
            <a:ext cx="2899768" cy="3031599"/>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CADENA DE SUMINISTROS</a:t>
            </a:r>
            <a:endParaRPr lang="es-ES_tradnl" dirty="0">
              <a:latin typeface="Calibri" panose="020F0502020204030204" pitchFamily="34" charset="0"/>
              <a:cs typeface="Calibri" panose="020F0502020204030204" pitchFamily="34" charset="0"/>
            </a:endParaRPr>
          </a:p>
          <a:p>
            <a:pPr marL="9525" marR="0" lvl="0" indent="0" algn="l" rtl="0">
              <a:spcBef>
                <a:spcPts val="0"/>
              </a:spcBef>
              <a:spcAft>
                <a:spcPts val="0"/>
              </a:spcAft>
              <a:buNone/>
            </a:pPr>
            <a:r>
              <a:rPr lang="es-ES_tradnl" sz="1600" dirty="0">
                <a:solidFill>
                  <a:schemeClr val="dk1"/>
                </a:solidFill>
                <a:latin typeface="Calibri"/>
                <a:ea typeface="Calibri"/>
                <a:cs typeface="Calibri"/>
                <a:sym typeface="Calibri"/>
              </a:rPr>
              <a:t>"La cadena de suministro engloba los procesos de negocio, las personas, la organización, la tecnología y la infraestructura física que permite la transformación de materias primas en productos y servicios intermedios y terminados que son ofrecidos y distribuidos al consumidor para satisfacer su demanda.“ </a:t>
            </a:r>
            <a:endParaRPr lang="es-ES_tradnl"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5A653B16-84C2-F44F-B768-5F2DF627A4D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E2373ED2-29FD-3548-A05F-507DF26FB71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37113" y="925339"/>
            <a:ext cx="5406887" cy="43254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21"/>
          <p:cNvSpPr txBox="1"/>
          <p:nvPr/>
        </p:nvSpPr>
        <p:spPr>
          <a:xfrm>
            <a:off x="511342" y="925339"/>
            <a:ext cx="3881272"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CADENA DE SUMINISTRO</a:t>
            </a:r>
            <a:endParaRPr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046A96C7-F6C5-2E4F-A1F7-6ED96F11FBD2}"/>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6" name="Grupo 5">
            <a:extLst>
              <a:ext uri="{FF2B5EF4-FFF2-40B4-BE49-F238E27FC236}">
                <a16:creationId xmlns:a16="http://schemas.microsoft.com/office/drawing/2014/main" id="{96C61287-6E5A-8943-B6D4-19F7F8503B24}"/>
              </a:ext>
            </a:extLst>
          </p:cNvPr>
          <p:cNvGrpSpPr/>
          <p:nvPr/>
        </p:nvGrpSpPr>
        <p:grpSpPr>
          <a:xfrm>
            <a:off x="2791302" y="1262113"/>
            <a:ext cx="3561395" cy="2314907"/>
            <a:chOff x="5345151" y="1799062"/>
            <a:chExt cx="3202180" cy="2081417"/>
          </a:xfrm>
        </p:grpSpPr>
        <p:pic>
          <p:nvPicPr>
            <p:cNvPr id="7" name="Imagen 6">
              <a:extLst>
                <a:ext uri="{FF2B5EF4-FFF2-40B4-BE49-F238E27FC236}">
                  <a16:creationId xmlns:a16="http://schemas.microsoft.com/office/drawing/2014/main" id="{EFEDE797-A9E1-CB4D-8C58-AEB750F7C7BD}"/>
                </a:ext>
              </a:extLst>
            </p:cNvPr>
            <p:cNvPicPr>
              <a:picLocks noChangeAspect="1"/>
            </p:cNvPicPr>
            <p:nvPr/>
          </p:nvPicPr>
          <p:blipFill>
            <a:blip r:embed="rId3"/>
            <a:stretch>
              <a:fillRect/>
            </a:stretch>
          </p:blipFill>
          <p:spPr>
            <a:xfrm>
              <a:off x="5345151" y="1799062"/>
              <a:ext cx="3202180" cy="2081417"/>
            </a:xfrm>
            <a:prstGeom prst="rect">
              <a:avLst/>
            </a:prstGeom>
          </p:spPr>
        </p:pic>
        <p:sp>
          <p:nvSpPr>
            <p:cNvPr id="8" name="Rectángulo redondeado 7">
              <a:extLst>
                <a:ext uri="{FF2B5EF4-FFF2-40B4-BE49-F238E27FC236}">
                  <a16:creationId xmlns:a16="http://schemas.microsoft.com/office/drawing/2014/main" id="{C74859A5-10F5-DF4D-8467-577A5E4B961B}"/>
                </a:ext>
              </a:extLst>
            </p:cNvPr>
            <p:cNvSpPr/>
            <p:nvPr/>
          </p:nvSpPr>
          <p:spPr>
            <a:xfrm>
              <a:off x="6556142" y="2051220"/>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Proveedores/</a:t>
              </a:r>
              <a:br>
                <a:rPr lang="es-PE" sz="600" b="1" kern="1200" dirty="0">
                  <a:solidFill>
                    <a:srgbClr val="EE4639"/>
                  </a:solidFill>
                  <a:latin typeface="Calibri" panose="020F0502020204030204" pitchFamily="34" charset="0"/>
                  <a:cs typeface="Calibri" panose="020F0502020204030204" pitchFamily="34" charset="0"/>
                </a:rPr>
              </a:br>
              <a:r>
                <a:rPr lang="es-PE" sz="600" b="1" kern="1200" dirty="0">
                  <a:solidFill>
                    <a:srgbClr val="EE4639"/>
                  </a:solidFill>
                  <a:latin typeface="Calibri" panose="020F0502020204030204" pitchFamily="34" charset="0"/>
                  <a:cs typeface="Calibri" panose="020F0502020204030204" pitchFamily="34" charset="0"/>
                </a:rPr>
                <a:t>fabricantes</a:t>
              </a:r>
              <a:endParaRPr lang="es-ES_tradnl" sz="600" b="1" kern="1200" dirty="0">
                <a:solidFill>
                  <a:srgbClr val="EE4639"/>
                </a:solidFill>
                <a:latin typeface="Calibri" panose="020F0502020204030204" pitchFamily="34" charset="0"/>
                <a:cs typeface="Calibri" panose="020F0502020204030204" pitchFamily="34" charset="0"/>
              </a:endParaRPr>
            </a:p>
          </p:txBody>
        </p:sp>
        <p:sp>
          <p:nvSpPr>
            <p:cNvPr id="9" name="Rectángulo redondeado 8">
              <a:extLst>
                <a:ext uri="{FF2B5EF4-FFF2-40B4-BE49-F238E27FC236}">
                  <a16:creationId xmlns:a16="http://schemas.microsoft.com/office/drawing/2014/main" id="{887073A3-C2ED-094C-9871-75DB4EB58EB2}"/>
                </a:ext>
              </a:extLst>
            </p:cNvPr>
            <p:cNvSpPr/>
            <p:nvPr/>
          </p:nvSpPr>
          <p:spPr>
            <a:xfrm>
              <a:off x="5379608" y="2766370"/>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Centro de distribución</a:t>
              </a:r>
              <a:endParaRPr lang="es-ES_tradnl" sz="600" b="1" kern="1200" dirty="0">
                <a:solidFill>
                  <a:srgbClr val="EE4639"/>
                </a:solidFill>
                <a:latin typeface="Calibri" panose="020F0502020204030204" pitchFamily="34" charset="0"/>
                <a:cs typeface="Calibri" panose="020F0502020204030204" pitchFamily="34" charset="0"/>
              </a:endParaRPr>
            </a:p>
          </p:txBody>
        </p:sp>
        <p:sp>
          <p:nvSpPr>
            <p:cNvPr id="10" name="Rectángulo redondeado 9">
              <a:extLst>
                <a:ext uri="{FF2B5EF4-FFF2-40B4-BE49-F238E27FC236}">
                  <a16:creationId xmlns:a16="http://schemas.microsoft.com/office/drawing/2014/main" id="{6DC6BF66-10E0-9C4E-A4A3-821A62D8E503}"/>
                </a:ext>
              </a:extLst>
            </p:cNvPr>
            <p:cNvSpPr/>
            <p:nvPr/>
          </p:nvSpPr>
          <p:spPr>
            <a:xfrm>
              <a:off x="6159706" y="2679506"/>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Transporte </a:t>
              </a:r>
              <a:endParaRPr lang="es-ES_tradnl" sz="600" b="1" kern="1200" dirty="0">
                <a:solidFill>
                  <a:srgbClr val="EE4639"/>
                </a:solidFill>
                <a:latin typeface="Calibri" panose="020F0502020204030204" pitchFamily="34" charset="0"/>
                <a:cs typeface="Calibri" panose="020F0502020204030204" pitchFamily="34" charset="0"/>
              </a:endParaRPr>
            </a:p>
          </p:txBody>
        </p:sp>
        <p:sp>
          <p:nvSpPr>
            <p:cNvPr id="11" name="Rectángulo redondeado 10">
              <a:extLst>
                <a:ext uri="{FF2B5EF4-FFF2-40B4-BE49-F238E27FC236}">
                  <a16:creationId xmlns:a16="http://schemas.microsoft.com/office/drawing/2014/main" id="{40AFE911-EF19-FD4B-9376-9C6D46467122}"/>
                </a:ext>
              </a:extLst>
            </p:cNvPr>
            <p:cNvSpPr/>
            <p:nvPr/>
          </p:nvSpPr>
          <p:spPr>
            <a:xfrm>
              <a:off x="6526879" y="3530357"/>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Transporte </a:t>
              </a:r>
              <a:endParaRPr lang="es-ES_tradnl" sz="600" b="1" kern="1200" dirty="0">
                <a:solidFill>
                  <a:srgbClr val="EE4639"/>
                </a:solidFill>
                <a:latin typeface="Calibri" panose="020F0502020204030204" pitchFamily="34" charset="0"/>
                <a:cs typeface="Calibri" panose="020F0502020204030204" pitchFamily="34" charset="0"/>
              </a:endParaRPr>
            </a:p>
          </p:txBody>
        </p:sp>
        <p:sp>
          <p:nvSpPr>
            <p:cNvPr id="12" name="Rectángulo redondeado 11">
              <a:extLst>
                <a:ext uri="{FF2B5EF4-FFF2-40B4-BE49-F238E27FC236}">
                  <a16:creationId xmlns:a16="http://schemas.microsoft.com/office/drawing/2014/main" id="{513EC85C-EE76-114C-89E4-458EF1072070}"/>
                </a:ext>
              </a:extLst>
            </p:cNvPr>
            <p:cNvSpPr/>
            <p:nvPr/>
          </p:nvSpPr>
          <p:spPr>
            <a:xfrm>
              <a:off x="6962457" y="2991588"/>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Tiendas </a:t>
              </a:r>
              <a:endParaRPr lang="es-ES_tradnl" sz="600" b="1" kern="1200" dirty="0">
                <a:solidFill>
                  <a:srgbClr val="EE4639"/>
                </a:solidFill>
                <a:latin typeface="Calibri" panose="020F0502020204030204" pitchFamily="34" charset="0"/>
                <a:cs typeface="Calibri" panose="020F0502020204030204" pitchFamily="34" charset="0"/>
              </a:endParaRPr>
            </a:p>
          </p:txBody>
        </p:sp>
        <p:sp>
          <p:nvSpPr>
            <p:cNvPr id="13" name="Rectángulo redondeado 12">
              <a:extLst>
                <a:ext uri="{FF2B5EF4-FFF2-40B4-BE49-F238E27FC236}">
                  <a16:creationId xmlns:a16="http://schemas.microsoft.com/office/drawing/2014/main" id="{8D78291A-2B78-6C45-A481-F0FAFD23A055}"/>
                </a:ext>
              </a:extLst>
            </p:cNvPr>
            <p:cNvSpPr/>
            <p:nvPr/>
          </p:nvSpPr>
          <p:spPr>
            <a:xfrm>
              <a:off x="7810962" y="2516368"/>
              <a:ext cx="713161" cy="22595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lvl="0" indent="0" algn="ctr" defTabSz="444500">
                <a:buNone/>
              </a:pPr>
              <a:r>
                <a:rPr lang="es-PE" sz="600" b="1" kern="1200" dirty="0">
                  <a:solidFill>
                    <a:srgbClr val="EE4639"/>
                  </a:solidFill>
                  <a:latin typeface="Calibri" panose="020F0502020204030204" pitchFamily="34" charset="0"/>
                  <a:cs typeface="Calibri" panose="020F0502020204030204" pitchFamily="34" charset="0"/>
                </a:rPr>
                <a:t>Comprador/</a:t>
              </a:r>
            </a:p>
            <a:p>
              <a:pPr marL="0" lvl="0" indent="0" algn="ctr" defTabSz="444500">
                <a:buNone/>
              </a:pPr>
              <a:r>
                <a:rPr lang="es-PE" sz="600" b="1" dirty="0">
                  <a:solidFill>
                    <a:srgbClr val="EE4639"/>
                  </a:solidFill>
                  <a:latin typeface="Calibri" panose="020F0502020204030204" pitchFamily="34" charset="0"/>
                  <a:cs typeface="Calibri" panose="020F0502020204030204" pitchFamily="34" charset="0"/>
                </a:rPr>
                <a:t>Consumidor</a:t>
              </a:r>
              <a:endParaRPr lang="es-ES_tradnl" sz="600" b="1" kern="1200" dirty="0">
                <a:solidFill>
                  <a:srgbClr val="EE4639"/>
                </a:solidFill>
                <a:latin typeface="Calibri" panose="020F0502020204030204" pitchFamily="34" charset="0"/>
                <a:cs typeface="Calibri" panose="020F0502020204030204" pitchFamily="34" charset="0"/>
              </a:endParaRPr>
            </a:p>
          </p:txBody>
        </p:sp>
      </p:grpSp>
      <p:grpSp>
        <p:nvGrpSpPr>
          <p:cNvPr id="3" name="Grupo 2">
            <a:extLst>
              <a:ext uri="{FF2B5EF4-FFF2-40B4-BE49-F238E27FC236}">
                <a16:creationId xmlns:a16="http://schemas.microsoft.com/office/drawing/2014/main" id="{0BC5FFF6-0F3A-2D49-B5B9-727C2E26D30D}"/>
              </a:ext>
            </a:extLst>
          </p:cNvPr>
          <p:cNvGrpSpPr/>
          <p:nvPr/>
        </p:nvGrpSpPr>
        <p:grpSpPr>
          <a:xfrm>
            <a:off x="1506579" y="3222377"/>
            <a:ext cx="6166911" cy="1754752"/>
            <a:chOff x="1402731" y="3220069"/>
            <a:chExt cx="6166911" cy="1754752"/>
          </a:xfrm>
        </p:grpSpPr>
        <p:sp>
          <p:nvSpPr>
            <p:cNvPr id="16" name="Rectángulo redondeado 15">
              <a:extLst>
                <a:ext uri="{FF2B5EF4-FFF2-40B4-BE49-F238E27FC236}">
                  <a16:creationId xmlns:a16="http://schemas.microsoft.com/office/drawing/2014/main" id="{E607CB32-2E82-5E4C-8D2C-8C7BA7115050}"/>
                </a:ext>
              </a:extLst>
            </p:cNvPr>
            <p:cNvSpPr/>
            <p:nvPr/>
          </p:nvSpPr>
          <p:spPr>
            <a:xfrm>
              <a:off x="1402731" y="3692550"/>
              <a:ext cx="6166911" cy="1282271"/>
            </a:xfrm>
            <a:prstGeom prst="roundRect">
              <a:avLst>
                <a:gd name="adj" fmla="val 9504"/>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17" name="Imagen 16">
              <a:extLst>
                <a:ext uri="{FF2B5EF4-FFF2-40B4-BE49-F238E27FC236}">
                  <a16:creationId xmlns:a16="http://schemas.microsoft.com/office/drawing/2014/main" id="{5ED8EDB5-CF5B-7C43-9973-173A6B306BA8}"/>
                </a:ext>
              </a:extLst>
            </p:cNvPr>
            <p:cNvPicPr>
              <a:picLocks noChangeAspect="1"/>
            </p:cNvPicPr>
            <p:nvPr/>
          </p:nvPicPr>
          <p:blipFill rotWithShape="1">
            <a:blip r:embed="rId4"/>
            <a:srcRect l="30026" r="24147" b="47890"/>
            <a:stretch/>
          </p:blipFill>
          <p:spPr>
            <a:xfrm>
              <a:off x="1680642" y="3220069"/>
              <a:ext cx="546847" cy="920717"/>
            </a:xfrm>
            <a:prstGeom prst="rect">
              <a:avLst/>
            </a:prstGeom>
          </p:spPr>
        </p:pic>
        <p:sp>
          <p:nvSpPr>
            <p:cNvPr id="18" name="object 7">
              <a:extLst>
                <a:ext uri="{FF2B5EF4-FFF2-40B4-BE49-F238E27FC236}">
                  <a16:creationId xmlns:a16="http://schemas.microsoft.com/office/drawing/2014/main" id="{9DBBFCFF-6446-A943-84B5-00AA0B5A3E51}"/>
                </a:ext>
              </a:extLst>
            </p:cNvPr>
            <p:cNvSpPr txBox="1"/>
            <p:nvPr/>
          </p:nvSpPr>
          <p:spPr>
            <a:xfrm>
              <a:off x="1794468" y="4212864"/>
              <a:ext cx="5600245" cy="615553"/>
            </a:xfrm>
            <a:prstGeom prst="rect">
              <a:avLst/>
            </a:prstGeom>
          </p:spPr>
          <p:txBody>
            <a:bodyPr vert="horz" wrap="square" lIns="0" tIns="0" rIns="0" bIns="0" rtlCol="0">
              <a:spAutoFit/>
            </a:bodyPr>
            <a:lstStyle/>
            <a:p>
              <a:pPr marL="9525" marR="0" lvl="0" indent="0" algn="l" rtl="0">
                <a:spcBef>
                  <a:spcPts val="0"/>
                </a:spcBef>
                <a:spcAft>
                  <a:spcPts val="0"/>
                </a:spcAft>
                <a:buNone/>
              </a:pPr>
              <a:r>
                <a:rPr lang="es-PE" sz="1400" dirty="0">
                  <a:solidFill>
                    <a:schemeClr val="bg1"/>
                  </a:solidFill>
                  <a:latin typeface="Calibri"/>
                  <a:ea typeface="Calibri"/>
                  <a:cs typeface="Calibri"/>
                  <a:sym typeface="Calibri"/>
                </a:rPr>
                <a:t>“En el futuro, la </a:t>
              </a:r>
              <a:r>
                <a:rPr lang="es-PE" sz="1400" b="1" dirty="0">
                  <a:solidFill>
                    <a:schemeClr val="bg1"/>
                  </a:solidFill>
                  <a:latin typeface="Calibri"/>
                  <a:ea typeface="Calibri"/>
                  <a:cs typeface="Calibri"/>
                  <a:sym typeface="Calibri"/>
                </a:rPr>
                <a:t>competencia</a:t>
              </a:r>
              <a:r>
                <a:rPr lang="es-PE" sz="1400" dirty="0">
                  <a:solidFill>
                    <a:schemeClr val="bg1"/>
                  </a:solidFill>
                  <a:latin typeface="Calibri"/>
                  <a:ea typeface="Calibri"/>
                  <a:cs typeface="Calibri"/>
                  <a:sym typeface="Calibri"/>
                </a:rPr>
                <a:t> no se dará de </a:t>
              </a:r>
              <a:r>
                <a:rPr lang="es-PE" sz="1400" b="1" dirty="0">
                  <a:solidFill>
                    <a:schemeClr val="bg1"/>
                  </a:solidFill>
                  <a:latin typeface="Calibri"/>
                  <a:ea typeface="Calibri"/>
                  <a:cs typeface="Calibri"/>
                  <a:sym typeface="Calibri"/>
                </a:rPr>
                <a:t>empresa</a:t>
              </a:r>
              <a:r>
                <a:rPr lang="es-PE" sz="1400" dirty="0">
                  <a:solidFill>
                    <a:schemeClr val="bg1"/>
                  </a:solidFill>
                  <a:latin typeface="Calibri"/>
                  <a:ea typeface="Calibri"/>
                  <a:cs typeface="Calibri"/>
                  <a:sym typeface="Calibri"/>
                </a:rPr>
                <a:t> a empresa, sino más bien de cadena de suministros a </a:t>
              </a:r>
              <a:r>
                <a:rPr lang="es-PE" sz="1400" b="1" dirty="0">
                  <a:solidFill>
                    <a:schemeClr val="bg1"/>
                  </a:solidFill>
                  <a:latin typeface="Calibri"/>
                  <a:ea typeface="Calibri"/>
                  <a:cs typeface="Calibri"/>
                  <a:sym typeface="Calibri"/>
                </a:rPr>
                <a:t>cadena de suministros</a:t>
              </a:r>
              <a:r>
                <a:rPr lang="es-PE" sz="1400" dirty="0">
                  <a:solidFill>
                    <a:schemeClr val="bg1"/>
                  </a:solidFill>
                  <a:latin typeface="Calibri"/>
                  <a:ea typeface="Calibri"/>
                  <a:cs typeface="Calibri"/>
                  <a:sym typeface="Calibri"/>
                </a:rPr>
                <a:t>” </a:t>
              </a:r>
              <a:endParaRPr lang="es-PE" sz="1100" dirty="0">
                <a:solidFill>
                  <a:schemeClr val="bg1"/>
                </a:solidFill>
                <a:latin typeface="Calibri"/>
                <a:ea typeface="Calibri"/>
                <a:cs typeface="Calibri"/>
                <a:sym typeface="Calibri"/>
              </a:endParaRPr>
            </a:p>
            <a:p>
              <a:pPr marL="9525" marR="0" lvl="0" indent="0" algn="r" rtl="0">
                <a:spcBef>
                  <a:spcPts val="0"/>
                </a:spcBef>
                <a:spcAft>
                  <a:spcPts val="0"/>
                </a:spcAft>
                <a:buNone/>
              </a:pPr>
              <a:r>
                <a:rPr lang="es-PE" sz="1200" b="1" i="1" dirty="0">
                  <a:solidFill>
                    <a:schemeClr val="bg1"/>
                  </a:solidFill>
                  <a:latin typeface="Calibri"/>
                  <a:ea typeface="Calibri"/>
                  <a:cs typeface="Calibri"/>
                  <a:sym typeface="Calibri"/>
                </a:rPr>
                <a:t>Michael E. Porter</a:t>
              </a:r>
              <a:endParaRPr lang="es-PE" sz="1600" dirty="0">
                <a:solidFill>
                  <a:schemeClr val="bg1"/>
                </a:solidFill>
                <a:latin typeface="Calibri" charset="0"/>
                <a:ea typeface="Calibri" charset="0"/>
                <a:cs typeface="Calibri"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2"/>
          <p:cNvSpPr txBox="1"/>
          <p:nvPr/>
        </p:nvSpPr>
        <p:spPr>
          <a:xfrm>
            <a:off x="511341" y="925339"/>
            <a:ext cx="8164347" cy="1400383"/>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EJEMPLO: JUEGO DE COMEDOR DE MADERA.</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400"/>
              <a:buFont typeface="Arial"/>
              <a:buChar char="•"/>
            </a:pPr>
            <a:r>
              <a:rPr lang="es-ES_tradnl" sz="1400" dirty="0">
                <a:solidFill>
                  <a:schemeClr val="dk1"/>
                </a:solidFill>
                <a:latin typeface="Calibri"/>
                <a:ea typeface="Calibri"/>
                <a:cs typeface="Calibri"/>
                <a:sym typeface="Calibri"/>
              </a:rPr>
              <a:t>En este ejemplo los procesos en la Cadena de Suministros van desde la obtención de la materia prima la madera hasta la entrega del producto terminado que es un juego de comedor en la casa del cliente final. </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400"/>
              <a:buFont typeface="Arial"/>
              <a:buChar char="•"/>
            </a:pPr>
            <a:r>
              <a:rPr lang="es-ES_tradnl" sz="1400" dirty="0">
                <a:solidFill>
                  <a:schemeClr val="dk1"/>
                </a:solidFill>
                <a:latin typeface="Calibri"/>
                <a:ea typeface="Calibri"/>
                <a:cs typeface="Calibri"/>
                <a:sym typeface="Calibri"/>
              </a:rPr>
              <a:t>Como se puede ver intervienen más de un proveedor para la fabricación ubicados en diversas partes del país desde la tala (podría estar en la selva), el aserradero, transportistas (más de uno), fabricante (podría ser de Villa El Salvador), el gran almacén (en Lima) y el cliente (en San Isidro).</a:t>
            </a:r>
            <a:endParaRPr lang="es-ES_tradnl" dirty="0">
              <a:latin typeface="Calibri" panose="020F0502020204030204" pitchFamily="34" charset="0"/>
              <a:cs typeface="Calibri" panose="020F0502020204030204" pitchFamily="34" charset="0"/>
            </a:endParaRPr>
          </a:p>
        </p:txBody>
      </p:sp>
      <p:sp>
        <p:nvSpPr>
          <p:cNvPr id="29" name="Rectangle 5">
            <a:extLst>
              <a:ext uri="{FF2B5EF4-FFF2-40B4-BE49-F238E27FC236}">
                <a16:creationId xmlns:a16="http://schemas.microsoft.com/office/drawing/2014/main" id="{6A4855EC-EB44-E240-8382-A700E174DE0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4DF5FF5B-2C1E-C34B-B353-87A9FEDA656D}"/>
              </a:ext>
            </a:extLst>
          </p:cNvPr>
          <p:cNvGrpSpPr/>
          <p:nvPr/>
        </p:nvGrpSpPr>
        <p:grpSpPr>
          <a:xfrm>
            <a:off x="516566" y="2585597"/>
            <a:ext cx="8018737" cy="2634833"/>
            <a:chOff x="516566" y="2455269"/>
            <a:chExt cx="8018737" cy="2634833"/>
          </a:xfrm>
        </p:grpSpPr>
        <p:pic>
          <p:nvPicPr>
            <p:cNvPr id="30" name="Imagen 29">
              <a:extLst>
                <a:ext uri="{FF2B5EF4-FFF2-40B4-BE49-F238E27FC236}">
                  <a16:creationId xmlns:a16="http://schemas.microsoft.com/office/drawing/2014/main" id="{0618081B-774C-3E49-96C4-1209777A4BED}"/>
                </a:ext>
              </a:extLst>
            </p:cNvPr>
            <p:cNvPicPr>
              <a:picLocks/>
            </p:cNvPicPr>
            <p:nvPr/>
          </p:nvPicPr>
          <p:blipFill>
            <a:blip r:embed="rId3"/>
            <a:stretch>
              <a:fillRect/>
            </a:stretch>
          </p:blipFill>
          <p:spPr>
            <a:xfrm>
              <a:off x="4865199" y="3862851"/>
              <a:ext cx="1256400" cy="777600"/>
            </a:xfrm>
            <a:prstGeom prst="rect">
              <a:avLst/>
            </a:prstGeom>
          </p:spPr>
        </p:pic>
        <p:pic>
          <p:nvPicPr>
            <p:cNvPr id="31" name="Imagen 30">
              <a:extLst>
                <a:ext uri="{FF2B5EF4-FFF2-40B4-BE49-F238E27FC236}">
                  <a16:creationId xmlns:a16="http://schemas.microsoft.com/office/drawing/2014/main" id="{B0AB2795-5A46-5E4B-9F02-11E71C7478CA}"/>
                </a:ext>
              </a:extLst>
            </p:cNvPr>
            <p:cNvPicPr>
              <a:picLocks/>
            </p:cNvPicPr>
            <p:nvPr/>
          </p:nvPicPr>
          <p:blipFill>
            <a:blip r:embed="rId4"/>
            <a:stretch>
              <a:fillRect/>
            </a:stretch>
          </p:blipFill>
          <p:spPr>
            <a:xfrm>
              <a:off x="2916052" y="3862851"/>
              <a:ext cx="1263600" cy="777600"/>
            </a:xfrm>
            <a:prstGeom prst="rect">
              <a:avLst/>
            </a:prstGeom>
          </p:spPr>
        </p:pic>
        <p:pic>
          <p:nvPicPr>
            <p:cNvPr id="32" name="Imagen 31">
              <a:extLst>
                <a:ext uri="{FF2B5EF4-FFF2-40B4-BE49-F238E27FC236}">
                  <a16:creationId xmlns:a16="http://schemas.microsoft.com/office/drawing/2014/main" id="{AA8A8A0D-A033-F246-B838-C9D6DC0C922D}"/>
                </a:ext>
              </a:extLst>
            </p:cNvPr>
            <p:cNvPicPr>
              <a:picLocks/>
            </p:cNvPicPr>
            <p:nvPr/>
          </p:nvPicPr>
          <p:blipFill>
            <a:blip r:embed="rId5"/>
            <a:stretch>
              <a:fillRect/>
            </a:stretch>
          </p:blipFill>
          <p:spPr>
            <a:xfrm>
              <a:off x="988674" y="3862511"/>
              <a:ext cx="1263600" cy="777600"/>
            </a:xfrm>
            <a:prstGeom prst="rect">
              <a:avLst/>
            </a:prstGeom>
          </p:spPr>
        </p:pic>
        <p:pic>
          <p:nvPicPr>
            <p:cNvPr id="33" name="Imagen 32">
              <a:extLst>
                <a:ext uri="{FF2B5EF4-FFF2-40B4-BE49-F238E27FC236}">
                  <a16:creationId xmlns:a16="http://schemas.microsoft.com/office/drawing/2014/main" id="{05E9EDD4-19EC-2F41-A112-1AA6D03CA437}"/>
                </a:ext>
              </a:extLst>
            </p:cNvPr>
            <p:cNvPicPr>
              <a:picLocks/>
            </p:cNvPicPr>
            <p:nvPr/>
          </p:nvPicPr>
          <p:blipFill>
            <a:blip r:embed="rId6"/>
            <a:stretch>
              <a:fillRect/>
            </a:stretch>
          </p:blipFill>
          <p:spPr>
            <a:xfrm>
              <a:off x="6792576" y="2885603"/>
              <a:ext cx="1256400" cy="781200"/>
            </a:xfrm>
            <a:prstGeom prst="rect">
              <a:avLst/>
            </a:prstGeom>
          </p:spPr>
        </p:pic>
        <p:pic>
          <p:nvPicPr>
            <p:cNvPr id="34" name="Imagen 33">
              <a:extLst>
                <a:ext uri="{FF2B5EF4-FFF2-40B4-BE49-F238E27FC236}">
                  <a16:creationId xmlns:a16="http://schemas.microsoft.com/office/drawing/2014/main" id="{D75BD9D6-C180-1A44-B59E-8FF3FDC9EDB5}"/>
                </a:ext>
              </a:extLst>
            </p:cNvPr>
            <p:cNvPicPr>
              <a:picLocks/>
            </p:cNvPicPr>
            <p:nvPr/>
          </p:nvPicPr>
          <p:blipFill>
            <a:blip r:embed="rId7"/>
            <a:stretch>
              <a:fillRect/>
            </a:stretch>
          </p:blipFill>
          <p:spPr>
            <a:xfrm>
              <a:off x="4857125" y="2885603"/>
              <a:ext cx="1256400" cy="781200"/>
            </a:xfrm>
            <a:prstGeom prst="rect">
              <a:avLst/>
            </a:prstGeom>
          </p:spPr>
        </p:pic>
        <p:pic>
          <p:nvPicPr>
            <p:cNvPr id="35" name="Imagen 34">
              <a:extLst>
                <a:ext uri="{FF2B5EF4-FFF2-40B4-BE49-F238E27FC236}">
                  <a16:creationId xmlns:a16="http://schemas.microsoft.com/office/drawing/2014/main" id="{79A50458-FB75-3F4E-9F7E-1CEEB7953A89}"/>
                </a:ext>
              </a:extLst>
            </p:cNvPr>
            <p:cNvPicPr>
              <a:picLocks/>
            </p:cNvPicPr>
            <p:nvPr/>
          </p:nvPicPr>
          <p:blipFill>
            <a:blip r:embed="rId8"/>
            <a:stretch>
              <a:fillRect/>
            </a:stretch>
          </p:blipFill>
          <p:spPr>
            <a:xfrm>
              <a:off x="2921673" y="2885603"/>
              <a:ext cx="1256400" cy="777600"/>
            </a:xfrm>
            <a:prstGeom prst="rect">
              <a:avLst/>
            </a:prstGeom>
          </p:spPr>
        </p:pic>
        <p:pic>
          <p:nvPicPr>
            <p:cNvPr id="36" name="Imagen 35">
              <a:extLst>
                <a:ext uri="{FF2B5EF4-FFF2-40B4-BE49-F238E27FC236}">
                  <a16:creationId xmlns:a16="http://schemas.microsoft.com/office/drawing/2014/main" id="{26B76C2F-E951-8947-AA27-1F818DE14A3C}"/>
                </a:ext>
              </a:extLst>
            </p:cNvPr>
            <p:cNvPicPr>
              <a:picLocks/>
            </p:cNvPicPr>
            <p:nvPr/>
          </p:nvPicPr>
          <p:blipFill>
            <a:blip r:embed="rId9"/>
            <a:stretch>
              <a:fillRect/>
            </a:stretch>
          </p:blipFill>
          <p:spPr>
            <a:xfrm>
              <a:off x="988673" y="2885603"/>
              <a:ext cx="1256400" cy="777600"/>
            </a:xfrm>
            <a:prstGeom prst="rect">
              <a:avLst/>
            </a:prstGeom>
          </p:spPr>
        </p:pic>
        <p:sp>
          <p:nvSpPr>
            <p:cNvPr id="37" name="23 CuadroTexto">
              <a:extLst>
                <a:ext uri="{FF2B5EF4-FFF2-40B4-BE49-F238E27FC236}">
                  <a16:creationId xmlns:a16="http://schemas.microsoft.com/office/drawing/2014/main" id="{85FD271F-F007-C946-ABE1-D39E6AADBBB8}"/>
                </a:ext>
              </a:extLst>
            </p:cNvPr>
            <p:cNvSpPr txBox="1">
              <a:spLocks noChangeArrowheads="1"/>
            </p:cNvSpPr>
            <p:nvPr/>
          </p:nvSpPr>
          <p:spPr bwMode="auto">
            <a:xfrm>
              <a:off x="1013341" y="2455269"/>
              <a:ext cx="1212029" cy="261610"/>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Tala de Madera</a:t>
              </a:r>
            </a:p>
          </p:txBody>
        </p:sp>
        <p:sp>
          <p:nvSpPr>
            <p:cNvPr id="38" name="24 CuadroTexto">
              <a:extLst>
                <a:ext uri="{FF2B5EF4-FFF2-40B4-BE49-F238E27FC236}">
                  <a16:creationId xmlns:a16="http://schemas.microsoft.com/office/drawing/2014/main" id="{1B9628BB-10C0-894D-9C11-E8356ECC34E6}"/>
                </a:ext>
              </a:extLst>
            </p:cNvPr>
            <p:cNvSpPr txBox="1">
              <a:spLocks noChangeArrowheads="1"/>
            </p:cNvSpPr>
            <p:nvPr/>
          </p:nvSpPr>
          <p:spPr bwMode="auto">
            <a:xfrm>
              <a:off x="2949716" y="2455269"/>
              <a:ext cx="1212029" cy="430887"/>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Transporte de Madera</a:t>
              </a:r>
            </a:p>
          </p:txBody>
        </p:sp>
        <p:sp>
          <p:nvSpPr>
            <p:cNvPr id="39" name="25 CuadroTexto">
              <a:extLst>
                <a:ext uri="{FF2B5EF4-FFF2-40B4-BE49-F238E27FC236}">
                  <a16:creationId xmlns:a16="http://schemas.microsoft.com/office/drawing/2014/main" id="{02C3EA9D-916F-864F-8B2D-B11270FD181E}"/>
                </a:ext>
              </a:extLst>
            </p:cNvPr>
            <p:cNvSpPr txBox="1">
              <a:spLocks noChangeArrowheads="1"/>
            </p:cNvSpPr>
            <p:nvPr/>
          </p:nvSpPr>
          <p:spPr bwMode="auto">
            <a:xfrm>
              <a:off x="4879587" y="2455269"/>
              <a:ext cx="1212029" cy="430887"/>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Compra materiales</a:t>
              </a:r>
            </a:p>
          </p:txBody>
        </p:sp>
        <p:sp>
          <p:nvSpPr>
            <p:cNvPr id="40" name="26 CuadroTexto">
              <a:extLst>
                <a:ext uri="{FF2B5EF4-FFF2-40B4-BE49-F238E27FC236}">
                  <a16:creationId xmlns:a16="http://schemas.microsoft.com/office/drawing/2014/main" id="{48476905-A1C3-CC40-8D67-BAD376057917}"/>
                </a:ext>
              </a:extLst>
            </p:cNvPr>
            <p:cNvSpPr txBox="1">
              <a:spLocks noChangeArrowheads="1"/>
            </p:cNvSpPr>
            <p:nvPr/>
          </p:nvSpPr>
          <p:spPr bwMode="auto">
            <a:xfrm>
              <a:off x="6727995" y="2455269"/>
              <a:ext cx="1396802" cy="430887"/>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Almacenamiento Insumos y Madera</a:t>
              </a:r>
            </a:p>
          </p:txBody>
        </p:sp>
        <p:sp>
          <p:nvSpPr>
            <p:cNvPr id="41" name="27 CuadroTexto">
              <a:extLst>
                <a:ext uri="{FF2B5EF4-FFF2-40B4-BE49-F238E27FC236}">
                  <a16:creationId xmlns:a16="http://schemas.microsoft.com/office/drawing/2014/main" id="{229F1D40-B129-1C47-A5E7-E697D5376487}"/>
                </a:ext>
              </a:extLst>
            </p:cNvPr>
            <p:cNvSpPr txBox="1">
              <a:spLocks noChangeArrowheads="1"/>
            </p:cNvSpPr>
            <p:nvPr/>
          </p:nvSpPr>
          <p:spPr bwMode="auto">
            <a:xfrm>
              <a:off x="6729348" y="4659215"/>
              <a:ext cx="14684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Cliente final </a:t>
              </a:r>
            </a:p>
          </p:txBody>
        </p:sp>
        <p:sp>
          <p:nvSpPr>
            <p:cNvPr id="42" name="28 CuadroTexto">
              <a:extLst>
                <a:ext uri="{FF2B5EF4-FFF2-40B4-BE49-F238E27FC236}">
                  <a16:creationId xmlns:a16="http://schemas.microsoft.com/office/drawing/2014/main" id="{D591525C-7080-424E-B694-B0AF362A7872}"/>
                </a:ext>
              </a:extLst>
            </p:cNvPr>
            <p:cNvSpPr txBox="1">
              <a:spLocks noChangeArrowheads="1"/>
            </p:cNvSpPr>
            <p:nvPr/>
          </p:nvSpPr>
          <p:spPr bwMode="auto">
            <a:xfrm>
              <a:off x="4247811" y="4533561"/>
              <a:ext cx="1949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ES" altLang="es-PE" sz="1100" dirty="0">
                <a:latin typeface="Calibri" panose="020F0502020204030204" pitchFamily="34" charset="0"/>
                <a:cs typeface="Calibri" panose="020F0502020204030204" pitchFamily="34" charset="0"/>
              </a:endParaRPr>
            </a:p>
          </p:txBody>
        </p:sp>
        <p:sp>
          <p:nvSpPr>
            <p:cNvPr id="43" name="29 CuadroTexto">
              <a:extLst>
                <a:ext uri="{FF2B5EF4-FFF2-40B4-BE49-F238E27FC236}">
                  <a16:creationId xmlns:a16="http://schemas.microsoft.com/office/drawing/2014/main" id="{B617017C-0C52-034B-A98F-2CAD6E2A53A0}"/>
                </a:ext>
              </a:extLst>
            </p:cNvPr>
            <p:cNvSpPr txBox="1">
              <a:spLocks noChangeArrowheads="1"/>
            </p:cNvSpPr>
            <p:nvPr/>
          </p:nvSpPr>
          <p:spPr bwMode="auto">
            <a:xfrm>
              <a:off x="4784737" y="4659215"/>
              <a:ext cx="14573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Transporte </a:t>
              </a:r>
            </a:p>
          </p:txBody>
        </p:sp>
        <p:sp>
          <p:nvSpPr>
            <p:cNvPr id="44" name="38 Flecha derecha">
              <a:extLst>
                <a:ext uri="{FF2B5EF4-FFF2-40B4-BE49-F238E27FC236}">
                  <a16:creationId xmlns:a16="http://schemas.microsoft.com/office/drawing/2014/main" id="{D6EF1A41-7764-9447-AB1A-CF445B4C15DA}"/>
                </a:ext>
              </a:extLst>
            </p:cNvPr>
            <p:cNvSpPr/>
            <p:nvPr/>
          </p:nvSpPr>
          <p:spPr>
            <a:xfrm>
              <a:off x="2417471" y="3130682"/>
              <a:ext cx="336550"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45" name="39 Flecha derecha">
              <a:extLst>
                <a:ext uri="{FF2B5EF4-FFF2-40B4-BE49-F238E27FC236}">
                  <a16:creationId xmlns:a16="http://schemas.microsoft.com/office/drawing/2014/main" id="{12ACE72A-4309-3C4B-8BA5-A9033D2C4C4C}"/>
                </a:ext>
              </a:extLst>
            </p:cNvPr>
            <p:cNvSpPr/>
            <p:nvPr/>
          </p:nvSpPr>
          <p:spPr>
            <a:xfrm>
              <a:off x="4352925" y="3130682"/>
              <a:ext cx="336548"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46" name="40 Flecha derecha">
              <a:extLst>
                <a:ext uri="{FF2B5EF4-FFF2-40B4-BE49-F238E27FC236}">
                  <a16:creationId xmlns:a16="http://schemas.microsoft.com/office/drawing/2014/main" id="{7899E140-BC0B-4A4C-8EFE-283CA8EE49AE}"/>
                </a:ext>
              </a:extLst>
            </p:cNvPr>
            <p:cNvSpPr/>
            <p:nvPr/>
          </p:nvSpPr>
          <p:spPr>
            <a:xfrm>
              <a:off x="6288377" y="3130682"/>
              <a:ext cx="336548"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47" name="45 CuadroTexto">
              <a:extLst>
                <a:ext uri="{FF2B5EF4-FFF2-40B4-BE49-F238E27FC236}">
                  <a16:creationId xmlns:a16="http://schemas.microsoft.com/office/drawing/2014/main" id="{4C3CA30A-FED3-544E-B697-7691B68D7FEC}"/>
                </a:ext>
              </a:extLst>
            </p:cNvPr>
            <p:cNvSpPr txBox="1">
              <a:spLocks noChangeArrowheads="1"/>
            </p:cNvSpPr>
            <p:nvPr/>
          </p:nvSpPr>
          <p:spPr bwMode="auto">
            <a:xfrm>
              <a:off x="2889015" y="4659215"/>
              <a:ext cx="13263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Exhibición y Ventas </a:t>
              </a:r>
            </a:p>
          </p:txBody>
        </p:sp>
        <p:sp>
          <p:nvSpPr>
            <p:cNvPr id="48" name="46 CuadroTexto">
              <a:extLst>
                <a:ext uri="{FF2B5EF4-FFF2-40B4-BE49-F238E27FC236}">
                  <a16:creationId xmlns:a16="http://schemas.microsoft.com/office/drawing/2014/main" id="{0C998ECF-0C39-334D-8EE5-09C617667079}"/>
                </a:ext>
              </a:extLst>
            </p:cNvPr>
            <p:cNvSpPr txBox="1">
              <a:spLocks noChangeArrowheads="1"/>
            </p:cNvSpPr>
            <p:nvPr/>
          </p:nvSpPr>
          <p:spPr bwMode="auto">
            <a:xfrm>
              <a:off x="938651" y="4659215"/>
              <a:ext cx="13660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Fabricación  Muebles</a:t>
              </a:r>
            </a:p>
          </p:txBody>
        </p:sp>
        <p:sp>
          <p:nvSpPr>
            <p:cNvPr id="49" name="47 Flecha derecha">
              <a:extLst>
                <a:ext uri="{FF2B5EF4-FFF2-40B4-BE49-F238E27FC236}">
                  <a16:creationId xmlns:a16="http://schemas.microsoft.com/office/drawing/2014/main" id="{3DB402CE-1313-B443-B27A-822282C3C65A}"/>
                </a:ext>
              </a:extLst>
            </p:cNvPr>
            <p:cNvSpPr/>
            <p:nvPr/>
          </p:nvSpPr>
          <p:spPr>
            <a:xfrm>
              <a:off x="2416681" y="4107590"/>
              <a:ext cx="334963"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50" name="48 Flecha derecha">
              <a:extLst>
                <a:ext uri="{FF2B5EF4-FFF2-40B4-BE49-F238E27FC236}">
                  <a16:creationId xmlns:a16="http://schemas.microsoft.com/office/drawing/2014/main" id="{625E097F-006F-044F-BCE5-CE94DD4BCF5F}"/>
                </a:ext>
              </a:extLst>
            </p:cNvPr>
            <p:cNvSpPr/>
            <p:nvPr/>
          </p:nvSpPr>
          <p:spPr>
            <a:xfrm>
              <a:off x="4344060" y="4073195"/>
              <a:ext cx="356731" cy="359833"/>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51" name="49 Flecha derecha">
              <a:extLst>
                <a:ext uri="{FF2B5EF4-FFF2-40B4-BE49-F238E27FC236}">
                  <a16:creationId xmlns:a16="http://schemas.microsoft.com/office/drawing/2014/main" id="{456D44CF-5702-1542-B039-1751228ED905}"/>
                </a:ext>
              </a:extLst>
            </p:cNvPr>
            <p:cNvSpPr/>
            <p:nvPr/>
          </p:nvSpPr>
          <p:spPr>
            <a:xfrm>
              <a:off x="6293206" y="4107590"/>
              <a:ext cx="334963"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52" name="50 Flecha derecha">
              <a:extLst>
                <a:ext uri="{FF2B5EF4-FFF2-40B4-BE49-F238E27FC236}">
                  <a16:creationId xmlns:a16="http://schemas.microsoft.com/office/drawing/2014/main" id="{7DAB34DA-D6B6-8C42-9073-45C53BFFFACB}"/>
                </a:ext>
              </a:extLst>
            </p:cNvPr>
            <p:cNvSpPr/>
            <p:nvPr/>
          </p:nvSpPr>
          <p:spPr>
            <a:xfrm>
              <a:off x="8246378" y="3130682"/>
              <a:ext cx="288925"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sp>
          <p:nvSpPr>
            <p:cNvPr id="53" name="51 Flecha derecha">
              <a:extLst>
                <a:ext uri="{FF2B5EF4-FFF2-40B4-BE49-F238E27FC236}">
                  <a16:creationId xmlns:a16="http://schemas.microsoft.com/office/drawing/2014/main" id="{903EE7F2-9175-AE43-90EB-334496E6BF36}"/>
                </a:ext>
              </a:extLst>
            </p:cNvPr>
            <p:cNvSpPr/>
            <p:nvPr/>
          </p:nvSpPr>
          <p:spPr>
            <a:xfrm>
              <a:off x="516566" y="4107590"/>
              <a:ext cx="314287" cy="291042"/>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sz="1100" dirty="0">
                <a:latin typeface="Calibri" panose="020F0502020204030204" pitchFamily="34" charset="0"/>
                <a:cs typeface="Calibri" panose="020F0502020204030204" pitchFamily="34" charset="0"/>
              </a:endParaRPr>
            </a:p>
          </p:txBody>
        </p:sp>
        <p:pic>
          <p:nvPicPr>
            <p:cNvPr id="54" name="Imagen 53">
              <a:extLst>
                <a:ext uri="{FF2B5EF4-FFF2-40B4-BE49-F238E27FC236}">
                  <a16:creationId xmlns:a16="http://schemas.microsoft.com/office/drawing/2014/main" id="{F601DDBA-AA55-BC42-A101-68AF8A75EA8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946859" y="3852634"/>
              <a:ext cx="1002142" cy="76022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3" name="Grupo 2">
            <a:extLst>
              <a:ext uri="{FF2B5EF4-FFF2-40B4-BE49-F238E27FC236}">
                <a16:creationId xmlns:a16="http://schemas.microsoft.com/office/drawing/2014/main" id="{7E4AD134-5544-354E-87FB-D916AFF16778}"/>
              </a:ext>
            </a:extLst>
          </p:cNvPr>
          <p:cNvGrpSpPr/>
          <p:nvPr/>
        </p:nvGrpSpPr>
        <p:grpSpPr>
          <a:xfrm>
            <a:off x="4696874" y="1077678"/>
            <a:ext cx="3978814" cy="3559643"/>
            <a:chOff x="4710703" y="957934"/>
            <a:chExt cx="3978814" cy="3559643"/>
          </a:xfrm>
        </p:grpSpPr>
        <p:sp>
          <p:nvSpPr>
            <p:cNvPr id="2" name="Elipse 1">
              <a:extLst>
                <a:ext uri="{FF2B5EF4-FFF2-40B4-BE49-F238E27FC236}">
                  <a16:creationId xmlns:a16="http://schemas.microsoft.com/office/drawing/2014/main" id="{0DFBA627-A8A7-0A40-A684-89A56CB79C0C}"/>
                </a:ext>
              </a:extLst>
            </p:cNvPr>
            <p:cNvSpPr/>
            <p:nvPr/>
          </p:nvSpPr>
          <p:spPr>
            <a:xfrm>
              <a:off x="5142497" y="1239387"/>
              <a:ext cx="3115226" cy="3115226"/>
            </a:xfrm>
            <a:prstGeom prst="ellipse">
              <a:avLst/>
            </a:prstGeom>
            <a:noFill/>
            <a:ln w="412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441" name="Google Shape;441;p23" descr="http://click.infospace.com/ClickHandler.ashx?du=http%3a%2f%2f4.bp.blogspot.com%2f-DgnfCmuhnxc%2fTsghwx86nDI%2fAAAAAAAAAPU%2f9MqTReUIg6c%2fs1600%2fgestion-logistica.jpg&amp;ru=http%3a%2f%2f4.bp.blogspot.com%2f-DgnfCmuhnxc%2fTsghwx86nDI%2fAAAAAAAAAPU%2f9MqTReUIg6c%2fs1600%2fgestion-logistica.jpg&amp;ld=20130421&amp;ap=11&amp;app=1&amp;c=babylon3&amp;s=babylon3&amp;coi=372380&amp;cop=main-title&amp;euip=190.222.184.88&amp;npp=11&amp;p=0&amp;pp=0&amp;pvaid=d7abaf6bdaaf4d3f9aac9db12c40d4cd&amp;ep=11&amp;mid=9&amp;hash=B4EDADBD96E7D3D1D33CC382D2098786"/>
            <p:cNvPicPr preferRelativeResize="0"/>
            <p:nvPr/>
          </p:nvPicPr>
          <p:blipFill rotWithShape="1">
            <a:blip r:embed="rId3">
              <a:alphaModFix/>
            </a:blip>
            <a:srcRect/>
            <a:stretch/>
          </p:blipFill>
          <p:spPr>
            <a:xfrm>
              <a:off x="5794603" y="1864879"/>
              <a:ext cx="1892300" cy="1864241"/>
            </a:xfrm>
            <a:prstGeom prst="rect">
              <a:avLst/>
            </a:prstGeom>
            <a:noFill/>
            <a:ln>
              <a:noFill/>
            </a:ln>
          </p:spPr>
        </p:pic>
        <p:grpSp>
          <p:nvGrpSpPr>
            <p:cNvPr id="442" name="Google Shape;442;p23"/>
            <p:cNvGrpSpPr/>
            <p:nvPr/>
          </p:nvGrpSpPr>
          <p:grpSpPr>
            <a:xfrm>
              <a:off x="4710703" y="957934"/>
              <a:ext cx="3978814" cy="3559643"/>
              <a:chOff x="661217" y="1806"/>
              <a:chExt cx="3978814" cy="3559643"/>
            </a:xfrm>
          </p:grpSpPr>
          <p:sp>
            <p:nvSpPr>
              <p:cNvPr id="443" name="Google Shape;443;p23"/>
              <p:cNvSpPr/>
              <p:nvPr/>
            </p:nvSpPr>
            <p:spPr>
              <a:xfrm>
                <a:off x="2246391" y="1806"/>
                <a:ext cx="852102"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lt1"/>
                    </a:solidFill>
                    <a:latin typeface="Calibri"/>
                    <a:ea typeface="Calibri"/>
                    <a:cs typeface="Calibri"/>
                    <a:sym typeface="Calibri"/>
                  </a:rPr>
                  <a:t>Pronóstico</a:t>
                </a:r>
                <a:br>
                  <a:rPr lang="es-ES_tradnl" sz="1000" b="0" dirty="0">
                    <a:solidFill>
                      <a:schemeClr val="lt1"/>
                    </a:solidFill>
                    <a:latin typeface="Calibri"/>
                    <a:ea typeface="Calibri"/>
                    <a:cs typeface="Calibri"/>
                    <a:sym typeface="Calibri"/>
                  </a:rPr>
                </a:br>
                <a:r>
                  <a:rPr lang="es-ES_tradnl" sz="1000" b="0" dirty="0">
                    <a:solidFill>
                      <a:schemeClr val="lt1"/>
                    </a:solidFill>
                    <a:latin typeface="Calibri"/>
                    <a:ea typeface="Calibri"/>
                    <a:cs typeface="Calibri"/>
                    <a:sym typeface="Calibri"/>
                  </a:rPr>
                  <a:t>de demanda</a:t>
                </a:r>
              </a:p>
            </p:txBody>
          </p:sp>
          <p:sp>
            <p:nvSpPr>
              <p:cNvPr id="446" name="Google Shape;446;p23"/>
              <p:cNvSpPr/>
              <p:nvPr/>
            </p:nvSpPr>
            <p:spPr>
              <a:xfrm>
                <a:off x="3482608" y="597137"/>
                <a:ext cx="852102"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lt1"/>
                    </a:solidFill>
                    <a:latin typeface="Calibri"/>
                    <a:ea typeface="Calibri"/>
                    <a:cs typeface="Calibri"/>
                    <a:sym typeface="Calibri"/>
                  </a:rPr>
                  <a:t>Gestión de inventarios</a:t>
                </a:r>
              </a:p>
            </p:txBody>
          </p:sp>
          <p:sp>
            <p:nvSpPr>
              <p:cNvPr id="449" name="Google Shape;449;p23"/>
              <p:cNvSpPr/>
              <p:nvPr/>
            </p:nvSpPr>
            <p:spPr>
              <a:xfrm>
                <a:off x="3787929" y="1934834"/>
                <a:ext cx="852102"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lt1"/>
                    </a:solidFill>
                    <a:latin typeface="Calibri"/>
                    <a:ea typeface="Calibri"/>
                    <a:cs typeface="Calibri"/>
                    <a:sym typeface="Calibri"/>
                  </a:rPr>
                  <a:t>Compras</a:t>
                </a:r>
              </a:p>
            </p:txBody>
          </p:sp>
          <p:sp>
            <p:nvSpPr>
              <p:cNvPr id="452" name="Google Shape;452;p23"/>
              <p:cNvSpPr/>
              <p:nvPr/>
            </p:nvSpPr>
            <p:spPr>
              <a:xfrm>
                <a:off x="2830784" y="3007583"/>
                <a:ext cx="1142596"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bg1"/>
                    </a:solidFill>
                    <a:latin typeface="Calibri"/>
                    <a:ea typeface="Calibri"/>
                    <a:cs typeface="Calibri"/>
                    <a:sym typeface="Calibri"/>
                  </a:rPr>
                  <a:t>Almacenamiento</a:t>
                </a:r>
              </a:p>
            </p:txBody>
          </p:sp>
          <p:sp>
            <p:nvSpPr>
              <p:cNvPr id="455" name="Google Shape;455;p23"/>
              <p:cNvSpPr/>
              <p:nvPr/>
            </p:nvSpPr>
            <p:spPr>
              <a:xfrm>
                <a:off x="1458686" y="3007583"/>
                <a:ext cx="1055413"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bg1"/>
                    </a:solidFill>
                    <a:latin typeface="Calibri"/>
                    <a:ea typeface="Calibri"/>
                    <a:cs typeface="Calibri"/>
                    <a:sym typeface="Calibri"/>
                  </a:rPr>
                  <a:t>Transporte</a:t>
                </a:r>
              </a:p>
            </p:txBody>
          </p:sp>
          <p:sp>
            <p:nvSpPr>
              <p:cNvPr id="458" name="Google Shape;458;p23"/>
              <p:cNvSpPr/>
              <p:nvPr/>
            </p:nvSpPr>
            <p:spPr>
              <a:xfrm>
                <a:off x="661217" y="1934834"/>
                <a:ext cx="895738"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bg1"/>
                    </a:solidFill>
                    <a:latin typeface="Calibri"/>
                    <a:ea typeface="Calibri"/>
                    <a:cs typeface="Calibri"/>
                    <a:sym typeface="Calibri"/>
                  </a:rPr>
                  <a:t>Distribución</a:t>
                </a:r>
              </a:p>
            </p:txBody>
          </p:sp>
          <p:sp>
            <p:nvSpPr>
              <p:cNvPr id="461" name="Google Shape;461;p23"/>
              <p:cNvSpPr/>
              <p:nvPr/>
            </p:nvSpPr>
            <p:spPr>
              <a:xfrm>
                <a:off x="1010174" y="597137"/>
                <a:ext cx="852102" cy="553866"/>
              </a:xfrm>
              <a:prstGeom prst="roundRect">
                <a:avLst>
                  <a:gd name="adj" fmla="val 16667"/>
                </a:avLst>
              </a:prstGeom>
              <a:solidFill>
                <a:srgbClr val="00B1C2"/>
              </a:solidFill>
              <a:ln>
                <a:noFill/>
              </a:ln>
            </p:spPr>
            <p:txBody>
              <a:bodyPr spcFirstLastPara="1" wrap="square" lIns="91425" tIns="91425" rIns="91425" bIns="91425" anchor="ctr" anchorCtr="0">
                <a:noAutofit/>
              </a:bodyPr>
              <a:lstStyle/>
              <a:p>
                <a:pPr algn="ctr"/>
                <a:r>
                  <a:rPr lang="es-ES_tradnl" sz="1000" b="0" dirty="0">
                    <a:solidFill>
                      <a:schemeClr val="lt1"/>
                    </a:solidFill>
                    <a:latin typeface="Calibri"/>
                    <a:ea typeface="Calibri"/>
                    <a:cs typeface="Calibri"/>
                    <a:sym typeface="Calibri"/>
                  </a:rPr>
                  <a:t>Servicio</a:t>
                </a:r>
                <a:br>
                  <a:rPr lang="es-ES_tradnl" sz="1000" b="0" dirty="0">
                    <a:solidFill>
                      <a:schemeClr val="lt1"/>
                    </a:solidFill>
                    <a:latin typeface="Calibri"/>
                    <a:ea typeface="Calibri"/>
                    <a:cs typeface="Calibri"/>
                    <a:sym typeface="Calibri"/>
                  </a:rPr>
                </a:br>
                <a:r>
                  <a:rPr lang="es-ES_tradnl" sz="1000" b="0" dirty="0">
                    <a:solidFill>
                      <a:schemeClr val="lt1"/>
                    </a:solidFill>
                    <a:latin typeface="Calibri"/>
                    <a:ea typeface="Calibri"/>
                    <a:cs typeface="Calibri"/>
                    <a:sym typeface="Calibri"/>
                  </a:rPr>
                  <a:t>al cliente</a:t>
                </a:r>
              </a:p>
            </p:txBody>
          </p:sp>
        </p:grpSp>
      </p:grpSp>
      <p:sp>
        <p:nvSpPr>
          <p:cNvPr id="464" name="Google Shape;464;p23"/>
          <p:cNvSpPr txBox="1"/>
          <p:nvPr/>
        </p:nvSpPr>
        <p:spPr>
          <a:xfrm>
            <a:off x="511342" y="925339"/>
            <a:ext cx="3767568" cy="2292935"/>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ALGUNOS PROCESOS SCM</a:t>
            </a:r>
            <a:endParaRPr lang="es-ES_tradnl" sz="1600"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La Cadena de Suministros maneja los procesos que se ven en la imagen. </a:t>
            </a:r>
            <a:endParaRPr lang="es-ES_tradnl" sz="1600"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Si todo funciona bien, la empresa y los demás componentes de la cadena se benefician, Entonces, el cliente final quedará satisfecho y volverá a comprar y se repetirán estos procesos en SCM.</a:t>
            </a:r>
            <a:endParaRPr lang="es-ES_tradnl" sz="1600" dirty="0">
              <a:latin typeface="Calibri" panose="020F0502020204030204" pitchFamily="34" charset="0"/>
              <a:cs typeface="Calibri" panose="020F0502020204030204" pitchFamily="34" charset="0"/>
            </a:endParaRPr>
          </a:p>
        </p:txBody>
      </p:sp>
      <p:sp>
        <p:nvSpPr>
          <p:cNvPr id="27" name="Rectangle 5">
            <a:extLst>
              <a:ext uri="{FF2B5EF4-FFF2-40B4-BE49-F238E27FC236}">
                <a16:creationId xmlns:a16="http://schemas.microsoft.com/office/drawing/2014/main" id="{7E76DC27-4DB4-0C4E-B3B1-2924C0ACF41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4"/>
          <p:cNvSpPr txBox="1"/>
          <p:nvPr/>
        </p:nvSpPr>
        <p:spPr>
          <a:xfrm>
            <a:off x="511341" y="925339"/>
            <a:ext cx="8164347" cy="1308050"/>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OPTIMIZACIÓN DE LA CADENA DE SUMINISTRO </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Evitar el desperdicio de recursos.</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Mejorar la relación con los proveedores.</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Administrar mejor los inventarios.</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Reducir el costo de sus operaciones. </a:t>
            </a:r>
            <a:endParaRPr lang="es-ES_tradnl" dirty="0">
              <a:latin typeface="Calibri" panose="020F0502020204030204" pitchFamily="34" charset="0"/>
              <a:cs typeface="Calibri" panose="020F0502020204030204" pitchFamily="34" charset="0"/>
            </a:endParaRPr>
          </a:p>
        </p:txBody>
      </p:sp>
      <p:sp>
        <p:nvSpPr>
          <p:cNvPr id="472" name="Google Shape;472;p24"/>
          <p:cNvSpPr txBox="1"/>
          <p:nvPr/>
        </p:nvSpPr>
        <p:spPr>
          <a:xfrm>
            <a:off x="2924930" y="2643997"/>
            <a:ext cx="4374659"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_tradnl" sz="2400" dirty="0">
                <a:solidFill>
                  <a:schemeClr val="dk1"/>
                </a:solidFill>
                <a:latin typeface="Calibri"/>
                <a:ea typeface="Calibri"/>
                <a:cs typeface="Calibri"/>
                <a:sym typeface="Calibri"/>
              </a:rPr>
              <a:t>Lograr la </a:t>
            </a:r>
            <a:r>
              <a:rPr lang="es-ES_tradnl" sz="2400" b="1" i="1" dirty="0">
                <a:solidFill>
                  <a:srgbClr val="7150A0"/>
                </a:solidFill>
                <a:latin typeface="Calibri"/>
                <a:ea typeface="Calibri"/>
                <a:cs typeface="Calibri"/>
                <a:sym typeface="Calibri"/>
              </a:rPr>
              <a:t>EXCELENCIA OPERATIVA</a:t>
            </a:r>
            <a:endParaRPr lang="es-ES_tradnl" dirty="0">
              <a:solidFill>
                <a:srgbClr val="7150A0"/>
              </a:solidFill>
              <a:latin typeface="Calibri" panose="020F0502020204030204" pitchFamily="34" charset="0"/>
              <a:cs typeface="Calibri" panose="020F0502020204030204" pitchFamily="34" charset="0"/>
            </a:endParaRPr>
          </a:p>
        </p:txBody>
      </p:sp>
      <p:sp>
        <p:nvSpPr>
          <p:cNvPr id="473" name="Google Shape;473;p24"/>
          <p:cNvSpPr/>
          <p:nvPr/>
        </p:nvSpPr>
        <p:spPr>
          <a:xfrm>
            <a:off x="1500220" y="2632250"/>
            <a:ext cx="1335088" cy="403489"/>
          </a:xfrm>
          <a:prstGeom prst="rightArrow">
            <a:avLst>
              <a:gd name="adj1" fmla="val 50000"/>
              <a:gd name="adj2"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Rectangle 5">
            <a:extLst>
              <a:ext uri="{FF2B5EF4-FFF2-40B4-BE49-F238E27FC236}">
                <a16:creationId xmlns:a16="http://schemas.microsoft.com/office/drawing/2014/main" id="{C1FA3B6B-46A7-D247-A451-EACA2CF1521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1F7D025D-13E8-D64A-B6F3-D28B0F710A88}"/>
              </a:ext>
            </a:extLst>
          </p:cNvPr>
          <p:cNvGrpSpPr/>
          <p:nvPr/>
        </p:nvGrpSpPr>
        <p:grpSpPr>
          <a:xfrm>
            <a:off x="2025907" y="3264610"/>
            <a:ext cx="5135214" cy="1357333"/>
            <a:chOff x="861464" y="3991947"/>
            <a:chExt cx="7478874" cy="1976807"/>
          </a:xfrm>
        </p:grpSpPr>
        <p:sp>
          <p:nvSpPr>
            <p:cNvPr id="8" name="CuadroTexto 7">
              <a:extLst>
                <a:ext uri="{FF2B5EF4-FFF2-40B4-BE49-F238E27FC236}">
                  <a16:creationId xmlns:a16="http://schemas.microsoft.com/office/drawing/2014/main" id="{6E48BBB2-F01F-4444-A516-87D6AA493ED3}"/>
                </a:ext>
              </a:extLst>
            </p:cNvPr>
            <p:cNvSpPr txBox="1"/>
            <p:nvPr/>
          </p:nvSpPr>
          <p:spPr>
            <a:xfrm>
              <a:off x="2412687" y="4175783"/>
              <a:ext cx="5927651" cy="1792971"/>
            </a:xfrm>
            <a:prstGeom prst="rect">
              <a:avLst/>
            </a:prstGeom>
            <a:noFill/>
          </p:spPr>
          <p:txBody>
            <a:bodyPr wrap="square" lIns="0" tIns="0" rIns="0" bIns="0" rtlCol="0">
              <a:spAutoFit/>
            </a:bodyPr>
            <a:lstStyle/>
            <a:p>
              <a:pPr>
                <a:lnSpc>
                  <a:spcPct val="80000"/>
                </a:lnSpc>
              </a:pPr>
              <a:r>
                <a:rPr lang="es-PE" sz="2000" dirty="0">
                  <a:latin typeface="Graphik-Medium" charset="0"/>
                  <a:cs typeface="Calibri" panose="020F0502020204030204" pitchFamily="34" charset="0"/>
                </a:rPr>
                <a:t>¿CON QUÉ TIPO DE EMPRESA</a:t>
              </a:r>
            </a:p>
            <a:p>
              <a:pPr>
                <a:lnSpc>
                  <a:spcPct val="80000"/>
                </a:lnSpc>
              </a:pPr>
              <a:r>
                <a:rPr lang="es-PE" sz="2000" dirty="0">
                  <a:latin typeface="Graphik-Medium" charset="0"/>
                  <a:cs typeface="Calibri" panose="020F0502020204030204" pitchFamily="34" charset="0"/>
                </a:rPr>
                <a:t>SERÍA MEJOR TRABAJAR, UNA CON UNA BUENA CADENA</a:t>
              </a:r>
              <a:br>
                <a:rPr lang="es-PE" sz="2000" dirty="0">
                  <a:latin typeface="Graphik-Medium" charset="0"/>
                  <a:cs typeface="Calibri" panose="020F0502020204030204" pitchFamily="34" charset="0"/>
                </a:rPr>
              </a:br>
              <a:r>
                <a:rPr lang="es-PE" sz="2000" dirty="0">
                  <a:solidFill>
                    <a:srgbClr val="92C14D"/>
                  </a:solidFill>
                  <a:latin typeface="Graphik Bold" charset="0"/>
                  <a:cs typeface="Calibri" panose="020F0502020204030204" pitchFamily="34" charset="0"/>
                </a:rPr>
                <a:t>O UNA QUE NO LA MANEJA ADECUADAMENTE?</a:t>
              </a:r>
            </a:p>
          </p:txBody>
        </p:sp>
        <p:pic>
          <p:nvPicPr>
            <p:cNvPr id="9" name="Imagen 8">
              <a:extLst>
                <a:ext uri="{FF2B5EF4-FFF2-40B4-BE49-F238E27FC236}">
                  <a16:creationId xmlns:a16="http://schemas.microsoft.com/office/drawing/2014/main" id="{0ADEB6CD-DACB-904F-90D7-2D5A002988B6}"/>
                </a:ext>
              </a:extLst>
            </p:cNvPr>
            <p:cNvPicPr>
              <a:picLocks noChangeAspect="1"/>
            </p:cNvPicPr>
            <p:nvPr/>
          </p:nvPicPr>
          <p:blipFill>
            <a:blip r:embed="rId3"/>
            <a:stretch>
              <a:fillRect/>
            </a:stretch>
          </p:blipFill>
          <p:spPr>
            <a:xfrm>
              <a:off x="861464" y="3991947"/>
              <a:ext cx="1222115" cy="120462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500"/>
                                        <p:tgtEl>
                                          <p:spTgt spid="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fade">
                                      <p:cBhvr>
                                        <p:cTn id="11"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5"/>
          <p:cNvSpPr txBox="1"/>
          <p:nvPr/>
        </p:nvSpPr>
        <p:spPr>
          <a:xfrm>
            <a:off x="511341" y="925339"/>
            <a:ext cx="8164347" cy="1554272"/>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LOGÍSTICA EN LAS EMPRESAS</a:t>
            </a: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Las empresas realizan procesos logísticos (compras, almacenamiento, control de inventarios, transporte, distribución, etc.).</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¿Qué pasaría si no funciona bien uno de estos procesos logísticos en las empresas indicadas en la siguiente diapositiva?</a:t>
            </a:r>
            <a:endParaRPr lang="es-ES_tradnl" dirty="0">
              <a:latin typeface="Calibri" panose="020F0502020204030204" pitchFamily="34" charset="0"/>
              <a:cs typeface="Calibri" panose="020F0502020204030204" pitchFamily="34" charset="0"/>
            </a:endParaRPr>
          </a:p>
        </p:txBody>
      </p:sp>
      <p:sp>
        <p:nvSpPr>
          <p:cNvPr id="4" name="Rectangle 5">
            <a:extLst>
              <a:ext uri="{FF2B5EF4-FFF2-40B4-BE49-F238E27FC236}">
                <a16:creationId xmlns:a16="http://schemas.microsoft.com/office/drawing/2014/main" id="{FC9A5D65-984A-5948-9D75-7D33A4914CA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ADD1952-771E-1D48-B1C5-8D10C21EF9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341" y="2610057"/>
            <a:ext cx="8164348" cy="26239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6"/>
          <p:cNvSpPr txBox="1"/>
          <p:nvPr/>
        </p:nvSpPr>
        <p:spPr>
          <a:xfrm>
            <a:off x="511342" y="925339"/>
            <a:ext cx="3881272" cy="4016484"/>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EJEMPLO:</a:t>
            </a: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Imagínate que vas a comer un pollo a la brasa</a:t>
            </a:r>
            <a:r>
              <a:rPr lang="es-ES_tradnl" sz="1600" dirty="0">
                <a:solidFill>
                  <a:schemeClr val="dk1"/>
                </a:solidFill>
                <a:latin typeface="Calibri"/>
                <a:ea typeface="Calibri"/>
                <a:cs typeface="Calibri"/>
                <a:sym typeface="Calibri"/>
              </a:rPr>
              <a:t>, probablemente te sientes, te atiendan, disfrutes de lo pedido; sin embargo, es interesante que reflexiones sobre todos los procesos logísticos que esa cadena de pollerías realizó para poder atenderte:</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EE4639"/>
              </a:buClr>
              <a:buSzPts val="1600"/>
              <a:buFont typeface="Arial"/>
              <a:buNone/>
            </a:pPr>
            <a:endParaRPr lang="es-ES_tradnl" sz="1600" dirty="0">
              <a:solidFill>
                <a:schemeClr val="dk1"/>
              </a:solidFill>
              <a:latin typeface="Calibri"/>
              <a:ea typeface="Calibri"/>
              <a:cs typeface="Calibri"/>
              <a:sym typeface="Calibri"/>
            </a:endParaRPr>
          </a:p>
          <a:p>
            <a:pPr marL="317500" marR="0" lvl="0" indent="-134938"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Realizó un pronóstico de la demanda </a:t>
            </a:r>
            <a:r>
              <a:rPr lang="es-ES_tradnl" sz="1600" dirty="0">
                <a:solidFill>
                  <a:schemeClr val="dk1"/>
                </a:solidFill>
                <a:latin typeface="Calibri"/>
                <a:ea typeface="Calibri"/>
                <a:cs typeface="Calibri"/>
                <a:sym typeface="Calibri"/>
              </a:rPr>
              <a:t>para saber qué necesitaban en el local al que asististe.</a:t>
            </a:r>
            <a:endParaRPr lang="es-ES_tradnl" dirty="0">
              <a:latin typeface="Calibri" panose="020F0502020204030204" pitchFamily="34" charset="0"/>
              <a:cs typeface="Calibri" panose="020F0502020204030204" pitchFamily="34" charset="0"/>
            </a:endParaRPr>
          </a:p>
          <a:p>
            <a:pPr marL="317500" marR="0" lvl="0" indent="-134938" algn="l" rtl="0">
              <a:spcBef>
                <a:spcPts val="0"/>
              </a:spcBef>
              <a:spcAft>
                <a:spcPts val="0"/>
              </a:spcAft>
              <a:buClr>
                <a:srgbClr val="EE4639"/>
              </a:buClr>
              <a:buSzPts val="1600"/>
              <a:buFont typeface="Arial"/>
              <a:buNone/>
            </a:pPr>
            <a:endParaRPr lang="es-ES_tradnl" sz="1600" dirty="0">
              <a:solidFill>
                <a:schemeClr val="dk1"/>
              </a:solidFill>
              <a:latin typeface="Calibri"/>
              <a:ea typeface="Calibri"/>
              <a:cs typeface="Calibri"/>
              <a:sym typeface="Calibri"/>
            </a:endParaRPr>
          </a:p>
          <a:p>
            <a:pPr marL="317500" marR="0" lvl="0" indent="-134938"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Realizó una gestión de inventarios </a:t>
            </a:r>
            <a:r>
              <a:rPr lang="es-ES_tradnl" sz="1600" dirty="0">
                <a:solidFill>
                  <a:schemeClr val="dk1"/>
                </a:solidFill>
                <a:latin typeface="Calibri"/>
                <a:ea typeface="Calibri"/>
                <a:cs typeface="Calibri"/>
                <a:sym typeface="Calibri"/>
              </a:rPr>
              <a:t>para ver cuánto necesitaba y en qué momento solicitaba cada producto.</a:t>
            </a:r>
            <a:endParaRPr lang="es-ES_tradnl"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3A38E416-1BF6-1342-9766-EF89C191513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62088E47-AB84-9541-8A09-5F25EA5C0D7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6408" y="912813"/>
            <a:ext cx="4387592" cy="35399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7"/>
          <p:cNvSpPr txBox="1"/>
          <p:nvPr/>
        </p:nvSpPr>
        <p:spPr>
          <a:xfrm>
            <a:off x="511341" y="925339"/>
            <a:ext cx="3881272" cy="3031599"/>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n-US" sz="1600" b="1" dirty="0">
                <a:solidFill>
                  <a:schemeClr val="dk1"/>
                </a:solidFill>
                <a:latin typeface="Calibri"/>
                <a:ea typeface="Calibri"/>
                <a:cs typeface="Calibri"/>
                <a:sym typeface="Calibri"/>
              </a:rPr>
              <a:t>EJEMPLO:</a:t>
            </a:r>
            <a:endParaRPr lang="en-US"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Realizó una gestión de compras</a:t>
            </a:r>
            <a:r>
              <a:rPr lang="es-ES_tradnl" sz="1600" dirty="0">
                <a:solidFill>
                  <a:schemeClr val="dk1"/>
                </a:solidFill>
                <a:latin typeface="Calibri"/>
                <a:ea typeface="Calibri"/>
                <a:cs typeface="Calibri"/>
                <a:sym typeface="Calibri"/>
              </a:rPr>
              <a:t>, negoció con los proveedores de pollos, verduras,</a:t>
            </a:r>
            <a:br>
              <a:rPr lang="es-ES_tradnl" sz="1600" dirty="0">
                <a:solidFill>
                  <a:schemeClr val="dk1"/>
                </a:solidFill>
                <a:latin typeface="Calibri"/>
                <a:ea typeface="Calibri"/>
                <a:cs typeface="Calibri"/>
                <a:sym typeface="Calibri"/>
              </a:rPr>
            </a:br>
            <a:r>
              <a:rPr lang="es-ES_tradnl" sz="1600" dirty="0">
                <a:solidFill>
                  <a:schemeClr val="dk1"/>
                </a:solidFill>
                <a:latin typeface="Calibri"/>
                <a:ea typeface="Calibri"/>
                <a:cs typeface="Calibri"/>
                <a:sym typeface="Calibri"/>
              </a:rPr>
              <a:t>bebidas, etc.</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EE4639"/>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EE4639"/>
              </a:buClr>
              <a:buSzPts val="1600"/>
              <a:buFont typeface="Arial"/>
              <a:buChar char="•"/>
            </a:pPr>
            <a:r>
              <a:rPr lang="es-ES_tradnl" sz="1600" b="1" dirty="0">
                <a:solidFill>
                  <a:srgbClr val="EE4639"/>
                </a:solidFill>
                <a:latin typeface="Calibri"/>
                <a:ea typeface="Calibri"/>
                <a:cs typeface="Calibri"/>
                <a:sym typeface="Calibri"/>
              </a:rPr>
              <a:t>Realizó también una gestión de almacenamiento </a:t>
            </a:r>
            <a:r>
              <a:rPr lang="es-ES_tradnl" sz="1600" dirty="0">
                <a:solidFill>
                  <a:schemeClr val="dk1"/>
                </a:solidFill>
                <a:latin typeface="Calibri"/>
                <a:ea typeface="Calibri"/>
                <a:cs typeface="Calibri"/>
                <a:sym typeface="Calibri"/>
              </a:rPr>
              <a:t>de todos los productos para asegurar su conservación.</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EE4639"/>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EE4639"/>
              </a:buClr>
              <a:buSzPts val="1600"/>
              <a:buFont typeface="Arial"/>
              <a:buChar char="•"/>
            </a:pPr>
            <a:r>
              <a:rPr lang="es-ES_tradnl" sz="1600" b="1" dirty="0">
                <a:solidFill>
                  <a:srgbClr val="DE4638"/>
                </a:solidFill>
                <a:latin typeface="Calibri"/>
                <a:ea typeface="Calibri"/>
                <a:cs typeface="Calibri"/>
                <a:sym typeface="Calibri"/>
              </a:rPr>
              <a:t>Desde la cocina central transportó </a:t>
            </a:r>
            <a:r>
              <a:rPr lang="es-ES_tradnl" sz="1600" dirty="0">
                <a:solidFill>
                  <a:schemeClr val="dk1"/>
                </a:solidFill>
                <a:latin typeface="Calibri"/>
                <a:ea typeface="Calibri"/>
                <a:cs typeface="Calibri"/>
                <a:sym typeface="Calibri"/>
              </a:rPr>
              <a:t>a los locales y si hace “</a:t>
            </a:r>
            <a:r>
              <a:rPr lang="es-ES_tradnl" sz="1600" dirty="0" err="1">
                <a:solidFill>
                  <a:schemeClr val="dk1"/>
                </a:solidFill>
                <a:latin typeface="Calibri"/>
                <a:ea typeface="Calibri"/>
                <a:cs typeface="Calibri"/>
                <a:sym typeface="Calibri"/>
              </a:rPr>
              <a:t>delivery</a:t>
            </a:r>
            <a:r>
              <a:rPr lang="es-ES_tradnl" sz="1600" dirty="0">
                <a:solidFill>
                  <a:schemeClr val="dk1"/>
                </a:solidFill>
                <a:latin typeface="Calibri"/>
                <a:ea typeface="Calibri"/>
                <a:cs typeface="Calibri"/>
                <a:sym typeface="Calibri"/>
              </a:rPr>
              <a:t>” se tiene otra gestión de transporte.</a:t>
            </a:r>
            <a:endParaRPr lang="es-ES_tradnl" dirty="0">
              <a:latin typeface="Calibri" panose="020F0502020204030204" pitchFamily="34" charset="0"/>
              <a:cs typeface="Calibri" panose="020F0502020204030204" pitchFamily="34" charset="0"/>
            </a:endParaRPr>
          </a:p>
        </p:txBody>
      </p:sp>
      <p:sp>
        <p:nvSpPr>
          <p:cNvPr id="5" name="Rectangle 5">
            <a:extLst>
              <a:ext uri="{FF2B5EF4-FFF2-40B4-BE49-F238E27FC236}">
                <a16:creationId xmlns:a16="http://schemas.microsoft.com/office/drawing/2014/main" id="{296E4FC1-281D-AA48-8E18-04FD2A1E5AE6}"/>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396DE7EF-DA43-894F-87BB-6CE573B5BAC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6408" y="912813"/>
            <a:ext cx="4387592" cy="35399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8"/>
          <p:cNvSpPr txBox="1"/>
          <p:nvPr/>
        </p:nvSpPr>
        <p:spPr>
          <a:xfrm>
            <a:off x="511341" y="925339"/>
            <a:ext cx="8164347" cy="1554272"/>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n-US" sz="1600" b="1" dirty="0">
                <a:solidFill>
                  <a:schemeClr val="dk1"/>
                </a:solidFill>
                <a:latin typeface="Calibri"/>
                <a:ea typeface="Calibri"/>
                <a:cs typeface="Calibri"/>
                <a:sym typeface="Calibri"/>
              </a:rPr>
              <a:t>COMENTARIO SOBRE EL EJEMPLO</a:t>
            </a:r>
            <a:endParaRPr sz="1600" dirty="0">
              <a:solidFill>
                <a:schemeClr val="dk1"/>
              </a:solidFill>
              <a:latin typeface="Calibri"/>
              <a:ea typeface="Calibri"/>
              <a:cs typeface="Calibri"/>
              <a:sym typeface="Calibri"/>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Como se pudo ver en el ejemplo anterior todo negocio para operar necesita actividades de soporte, la logística es una de ellas.</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chemeClr val="dk1"/>
              </a:buClr>
              <a:buSzPts val="1600"/>
              <a:buFont typeface="Arial"/>
              <a:buChar char="•"/>
            </a:pPr>
            <a:r>
              <a:rPr lang="es-ES_tradnl" sz="1600" dirty="0">
                <a:solidFill>
                  <a:schemeClr val="dk1"/>
                </a:solidFill>
                <a:latin typeface="Calibri"/>
                <a:ea typeface="Calibri"/>
                <a:cs typeface="Calibri"/>
                <a:sym typeface="Calibri"/>
              </a:rPr>
              <a:t>Sin una adecuada Cadena de Suministros y una buena gestión logística se podría afectar la adecuada atención al cliente.</a:t>
            </a:r>
            <a:endParaRPr lang="es-ES_tradnl"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2B851A6-F14F-9548-95E1-17FFFF7DBA2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D7F93559-9B4F-6C41-8764-7050324723E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02022" y="2647784"/>
            <a:ext cx="5645787" cy="2480808"/>
          </a:xfrm>
          <a:prstGeom prst="rect">
            <a:avLst/>
          </a:prstGeom>
        </p:spPr>
      </p:pic>
      <p:sp>
        <p:nvSpPr>
          <p:cNvPr id="8" name="Rectángulo redondeado 7">
            <a:extLst>
              <a:ext uri="{FF2B5EF4-FFF2-40B4-BE49-F238E27FC236}">
                <a16:creationId xmlns:a16="http://schemas.microsoft.com/office/drawing/2014/main" id="{6EA6A0D8-64B9-9F41-9A50-4D3975D26584}"/>
              </a:ext>
            </a:extLst>
          </p:cNvPr>
          <p:cNvSpPr/>
          <p:nvPr/>
        </p:nvSpPr>
        <p:spPr>
          <a:xfrm>
            <a:off x="981128" y="2890219"/>
            <a:ext cx="2520895" cy="1214542"/>
          </a:xfrm>
          <a:prstGeom prst="roundRect">
            <a:avLst>
              <a:gd name="adj" fmla="val 10752"/>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s-ES_tradnl" sz="1600" b="1" dirty="0">
                <a:solidFill>
                  <a:schemeClr val="lt1"/>
                </a:solidFill>
                <a:latin typeface="Calibri"/>
                <a:ea typeface="Calibri"/>
                <a:cs typeface="Calibri"/>
                <a:sym typeface="Calibri"/>
              </a:rPr>
              <a:t>¿Imaginas ir al </a:t>
            </a:r>
            <a:r>
              <a:rPr lang="es-ES_tradnl" sz="1600" b="1" dirty="0" err="1">
                <a:solidFill>
                  <a:schemeClr val="lt1"/>
                </a:solidFill>
                <a:latin typeface="Calibri"/>
                <a:ea typeface="Calibri"/>
                <a:cs typeface="Calibri"/>
                <a:sym typeface="Calibri"/>
              </a:rPr>
              <a:t>Pardo´s</a:t>
            </a:r>
            <a:r>
              <a:rPr lang="es-ES_tradnl" sz="1600" b="1" dirty="0">
                <a:solidFill>
                  <a:schemeClr val="lt1"/>
                </a:solidFill>
                <a:latin typeface="Calibri"/>
                <a:ea typeface="Calibri"/>
                <a:cs typeface="Calibri"/>
                <a:sym typeface="Calibri"/>
              </a:rPr>
              <a:t> y que digan que no tienen pollo o papas?</a:t>
            </a:r>
            <a:endParaRPr lang="es-ES_tradnl" sz="1600"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7" name="object 7">
            <a:extLst>
              <a:ext uri="{FF2B5EF4-FFF2-40B4-BE49-F238E27FC236}">
                <a16:creationId xmlns:a16="http://schemas.microsoft.com/office/drawing/2014/main" id="{D4532307-E122-1C48-80BB-A48799E865F8}"/>
              </a:ext>
            </a:extLst>
          </p:cNvPr>
          <p:cNvSpPr txBox="1"/>
          <p:nvPr/>
        </p:nvSpPr>
        <p:spPr>
          <a:xfrm>
            <a:off x="1883896" y="2108014"/>
            <a:ext cx="2751044" cy="615553"/>
          </a:xfrm>
          <a:prstGeom prst="rect">
            <a:avLst/>
          </a:prstGeom>
          <a:noFill/>
        </p:spPr>
        <p:txBody>
          <a:bodyPr vert="horz" wrap="square" lIns="0" tIns="0" rIns="0" bIns="0" rtlCol="0">
            <a:spAutoFit/>
          </a:bodyPr>
          <a:lstStyle/>
          <a:p>
            <a:pPr marL="9525" algn="ctr">
              <a:buClr>
                <a:srgbClr val="FFC72C"/>
              </a:buClr>
              <a:buSzPct val="100000"/>
            </a:pPr>
            <a:r>
              <a:rPr lang="es-PE" sz="2000" dirty="0">
                <a:solidFill>
                  <a:srgbClr val="C3012D"/>
                </a:solidFill>
                <a:latin typeface="Graphik Black" panose="020B0503030202060203" pitchFamily="34" charset="77"/>
                <a:cs typeface="Arial Black" panose="020B0604020202020204" pitchFamily="34" charset="0"/>
              </a:rPr>
              <a:t>La Cadena de Suministro</a:t>
            </a:r>
            <a:endParaRPr lang="es-PE" sz="2000" dirty="0">
              <a:solidFill>
                <a:srgbClr val="C3012D"/>
              </a:solidFill>
              <a:effectLst/>
              <a:latin typeface="Graphik Black" panose="020B0503030202060203" pitchFamily="34" charset="77"/>
              <a:cs typeface="Arial Black" panose="020B0604020202020204" pitchFamily="34" charset="0"/>
            </a:endParaRPr>
          </a:p>
        </p:txBody>
      </p:sp>
      <p:grpSp>
        <p:nvGrpSpPr>
          <p:cNvPr id="8" name="Grupo 7">
            <a:extLst>
              <a:ext uri="{FF2B5EF4-FFF2-40B4-BE49-F238E27FC236}">
                <a16:creationId xmlns:a16="http://schemas.microsoft.com/office/drawing/2014/main" id="{FD0A25A8-1834-EB4B-863A-447B16CA3967}"/>
              </a:ext>
            </a:extLst>
          </p:cNvPr>
          <p:cNvGrpSpPr/>
          <p:nvPr/>
        </p:nvGrpSpPr>
        <p:grpSpPr>
          <a:xfrm>
            <a:off x="2226443" y="2868972"/>
            <a:ext cx="2049491" cy="448657"/>
            <a:chOff x="5626403" y="4015181"/>
            <a:chExt cx="1139196" cy="249383"/>
          </a:xfrm>
        </p:grpSpPr>
        <p:grpSp>
          <p:nvGrpSpPr>
            <p:cNvPr id="14" name="Grupo 13">
              <a:extLst>
                <a:ext uri="{FF2B5EF4-FFF2-40B4-BE49-F238E27FC236}">
                  <a16:creationId xmlns:a16="http://schemas.microsoft.com/office/drawing/2014/main" id="{0C58BD94-1031-4B4D-A1AD-A41695ADE2DC}"/>
                </a:ext>
              </a:extLst>
            </p:cNvPr>
            <p:cNvGrpSpPr/>
            <p:nvPr/>
          </p:nvGrpSpPr>
          <p:grpSpPr>
            <a:xfrm>
              <a:off x="5626403" y="4015181"/>
              <a:ext cx="249383" cy="249383"/>
              <a:chOff x="5626403" y="4020734"/>
              <a:chExt cx="249383" cy="249383"/>
            </a:xfrm>
          </p:grpSpPr>
          <p:cxnSp>
            <p:nvCxnSpPr>
              <p:cNvPr id="21" name="Conector recto de flecha 20">
                <a:extLst>
                  <a:ext uri="{FF2B5EF4-FFF2-40B4-BE49-F238E27FC236}">
                    <a16:creationId xmlns:a16="http://schemas.microsoft.com/office/drawing/2014/main" id="{14E99E3F-0673-BE42-AFDE-9DE928185CA6}"/>
                  </a:ext>
                </a:extLst>
              </p:cNvPr>
              <p:cNvCxnSpPr>
                <a:cxnSpLocks/>
              </p:cNvCxnSpPr>
              <p:nvPr/>
            </p:nvCxnSpPr>
            <p:spPr>
              <a:xfrm>
                <a:off x="5659946" y="4145425"/>
                <a:ext cx="182297" cy="0"/>
              </a:xfrm>
              <a:prstGeom prst="straightConnector1">
                <a:avLst/>
              </a:prstGeom>
              <a:ln w="28575" cap="rnd">
                <a:solidFill>
                  <a:srgbClr val="C3012D"/>
                </a:solidFill>
                <a:tailEnd type="arrow"/>
              </a:ln>
            </p:spPr>
            <p:style>
              <a:lnRef idx="1">
                <a:schemeClr val="accent6"/>
              </a:lnRef>
              <a:fillRef idx="0">
                <a:schemeClr val="accent6"/>
              </a:fillRef>
              <a:effectRef idx="0">
                <a:schemeClr val="accent6"/>
              </a:effectRef>
              <a:fontRef idx="minor">
                <a:schemeClr val="tx1"/>
              </a:fontRef>
            </p:style>
          </p:cxnSp>
          <p:sp>
            <p:nvSpPr>
              <p:cNvPr id="22" name="Elipse 21">
                <a:extLst>
                  <a:ext uri="{FF2B5EF4-FFF2-40B4-BE49-F238E27FC236}">
                    <a16:creationId xmlns:a16="http://schemas.microsoft.com/office/drawing/2014/main" id="{8331A76A-31CC-FF46-A5A4-7670F927D3E6}"/>
                  </a:ext>
                </a:extLst>
              </p:cNvPr>
              <p:cNvSpPr/>
              <p:nvPr/>
            </p:nvSpPr>
            <p:spPr>
              <a:xfrm>
                <a:off x="5626403" y="4020734"/>
                <a:ext cx="249383" cy="249383"/>
              </a:xfrm>
              <a:prstGeom prst="ellipse">
                <a:avLst/>
              </a:prstGeom>
              <a:noFill/>
              <a:ln>
                <a:solidFill>
                  <a:srgbClr val="C3012D"/>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PE" dirty="0">
                  <a:latin typeface="Calibri" panose="020F0502020204030204" pitchFamily="34" charset="0"/>
                </a:endParaRPr>
              </a:p>
            </p:txBody>
          </p:sp>
        </p:grpSp>
        <p:grpSp>
          <p:nvGrpSpPr>
            <p:cNvPr id="15" name="Grupo 14">
              <a:extLst>
                <a:ext uri="{FF2B5EF4-FFF2-40B4-BE49-F238E27FC236}">
                  <a16:creationId xmlns:a16="http://schemas.microsoft.com/office/drawing/2014/main" id="{C39C73F6-3532-D141-8269-7987C5BF4B56}"/>
                </a:ext>
              </a:extLst>
            </p:cNvPr>
            <p:cNvGrpSpPr/>
            <p:nvPr/>
          </p:nvGrpSpPr>
          <p:grpSpPr>
            <a:xfrm>
              <a:off x="6071309" y="4015181"/>
              <a:ext cx="249383" cy="249383"/>
              <a:chOff x="5626403" y="4020734"/>
              <a:chExt cx="249383" cy="249383"/>
            </a:xfrm>
          </p:grpSpPr>
          <p:cxnSp>
            <p:nvCxnSpPr>
              <p:cNvPr id="19" name="Conector recto de flecha 18">
                <a:extLst>
                  <a:ext uri="{FF2B5EF4-FFF2-40B4-BE49-F238E27FC236}">
                    <a16:creationId xmlns:a16="http://schemas.microsoft.com/office/drawing/2014/main" id="{4337F2CF-C322-5F44-B2D4-EEE7A1C1DED0}"/>
                  </a:ext>
                </a:extLst>
              </p:cNvPr>
              <p:cNvCxnSpPr>
                <a:cxnSpLocks/>
              </p:cNvCxnSpPr>
              <p:nvPr/>
            </p:nvCxnSpPr>
            <p:spPr>
              <a:xfrm>
                <a:off x="5659946" y="4145425"/>
                <a:ext cx="182297" cy="0"/>
              </a:xfrm>
              <a:prstGeom prst="straightConnector1">
                <a:avLst/>
              </a:prstGeom>
              <a:ln w="28575" cap="rnd">
                <a:solidFill>
                  <a:srgbClr val="C3012D"/>
                </a:solidFill>
                <a:tailEnd type="arrow"/>
              </a:ln>
            </p:spPr>
            <p:style>
              <a:lnRef idx="1">
                <a:schemeClr val="accent6"/>
              </a:lnRef>
              <a:fillRef idx="0">
                <a:schemeClr val="accent6"/>
              </a:fillRef>
              <a:effectRef idx="0">
                <a:schemeClr val="accent6"/>
              </a:effectRef>
              <a:fontRef idx="minor">
                <a:schemeClr val="tx1"/>
              </a:fontRef>
            </p:style>
          </p:cxnSp>
          <p:sp>
            <p:nvSpPr>
              <p:cNvPr id="20" name="Elipse 19">
                <a:extLst>
                  <a:ext uri="{FF2B5EF4-FFF2-40B4-BE49-F238E27FC236}">
                    <a16:creationId xmlns:a16="http://schemas.microsoft.com/office/drawing/2014/main" id="{A00DD7EB-1D18-2F48-86CC-C54DF71C5BD8}"/>
                  </a:ext>
                </a:extLst>
              </p:cNvPr>
              <p:cNvSpPr/>
              <p:nvPr/>
            </p:nvSpPr>
            <p:spPr>
              <a:xfrm>
                <a:off x="5626403" y="4020734"/>
                <a:ext cx="249383" cy="249383"/>
              </a:xfrm>
              <a:prstGeom prst="ellipse">
                <a:avLst/>
              </a:prstGeom>
              <a:noFill/>
              <a:ln>
                <a:solidFill>
                  <a:srgbClr val="C3012D"/>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PE" dirty="0">
                  <a:latin typeface="Calibri" panose="020F0502020204030204" pitchFamily="34" charset="0"/>
                </a:endParaRPr>
              </a:p>
            </p:txBody>
          </p:sp>
        </p:grpSp>
        <p:grpSp>
          <p:nvGrpSpPr>
            <p:cNvPr id="16" name="Grupo 15">
              <a:extLst>
                <a:ext uri="{FF2B5EF4-FFF2-40B4-BE49-F238E27FC236}">
                  <a16:creationId xmlns:a16="http://schemas.microsoft.com/office/drawing/2014/main" id="{1AA13340-253B-1540-AC7D-B35EFC849B09}"/>
                </a:ext>
              </a:extLst>
            </p:cNvPr>
            <p:cNvGrpSpPr/>
            <p:nvPr/>
          </p:nvGrpSpPr>
          <p:grpSpPr>
            <a:xfrm>
              <a:off x="6516216" y="4015181"/>
              <a:ext cx="249383" cy="249383"/>
              <a:chOff x="5626403" y="4020734"/>
              <a:chExt cx="249383" cy="249383"/>
            </a:xfrm>
          </p:grpSpPr>
          <p:cxnSp>
            <p:nvCxnSpPr>
              <p:cNvPr id="17" name="Conector recto de flecha 16">
                <a:extLst>
                  <a:ext uri="{FF2B5EF4-FFF2-40B4-BE49-F238E27FC236}">
                    <a16:creationId xmlns:a16="http://schemas.microsoft.com/office/drawing/2014/main" id="{A2337FDD-27DD-3A4A-ACD9-28A4AF75FE79}"/>
                  </a:ext>
                </a:extLst>
              </p:cNvPr>
              <p:cNvCxnSpPr>
                <a:cxnSpLocks/>
              </p:cNvCxnSpPr>
              <p:nvPr/>
            </p:nvCxnSpPr>
            <p:spPr>
              <a:xfrm>
                <a:off x="5659946" y="4145425"/>
                <a:ext cx="182297" cy="0"/>
              </a:xfrm>
              <a:prstGeom prst="straightConnector1">
                <a:avLst/>
              </a:prstGeom>
              <a:ln w="28575" cap="rnd">
                <a:solidFill>
                  <a:srgbClr val="C3012D"/>
                </a:solidFill>
                <a:tailEnd type="arrow"/>
              </a:ln>
            </p:spPr>
            <p:style>
              <a:lnRef idx="1">
                <a:schemeClr val="accent6"/>
              </a:lnRef>
              <a:fillRef idx="0">
                <a:schemeClr val="accent6"/>
              </a:fillRef>
              <a:effectRef idx="0">
                <a:schemeClr val="accent6"/>
              </a:effectRef>
              <a:fontRef idx="minor">
                <a:schemeClr val="tx1"/>
              </a:fontRef>
            </p:style>
          </p:cxnSp>
          <p:sp>
            <p:nvSpPr>
              <p:cNvPr id="18" name="Elipse 17">
                <a:extLst>
                  <a:ext uri="{FF2B5EF4-FFF2-40B4-BE49-F238E27FC236}">
                    <a16:creationId xmlns:a16="http://schemas.microsoft.com/office/drawing/2014/main" id="{E45E0D8D-35F5-A34D-A883-BCFA0E1543F2}"/>
                  </a:ext>
                </a:extLst>
              </p:cNvPr>
              <p:cNvSpPr/>
              <p:nvPr/>
            </p:nvSpPr>
            <p:spPr>
              <a:xfrm>
                <a:off x="5626403" y="4020734"/>
                <a:ext cx="249383" cy="249383"/>
              </a:xfrm>
              <a:prstGeom prst="ellipse">
                <a:avLst/>
              </a:prstGeom>
              <a:noFill/>
              <a:ln>
                <a:solidFill>
                  <a:srgbClr val="C3012D"/>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PE" dirty="0">
                  <a:latin typeface="Calibri" panose="020F0502020204030204" pitchFamily="34" charset="0"/>
                </a:endParaRPr>
              </a:p>
            </p:txBody>
          </p:sp>
        </p:grpSp>
      </p:grpSp>
      <p:sp>
        <p:nvSpPr>
          <p:cNvPr id="31" name="Rectángulo 30">
            <a:extLst>
              <a:ext uri="{FF2B5EF4-FFF2-40B4-BE49-F238E27FC236}">
                <a16:creationId xmlns:a16="http://schemas.microsoft.com/office/drawing/2014/main" id="{18446A27-8BCD-5542-B0A9-B88747CEAFC3}"/>
              </a:ext>
            </a:extLst>
          </p:cNvPr>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2" name="object 7">
            <a:extLst>
              <a:ext uri="{FF2B5EF4-FFF2-40B4-BE49-F238E27FC236}">
                <a16:creationId xmlns:a16="http://schemas.microsoft.com/office/drawing/2014/main" id="{4655A3F3-C65C-2948-9805-90022EED94BC}"/>
              </a:ext>
            </a:extLst>
          </p:cNvPr>
          <p:cNvSpPr txBox="1"/>
          <p:nvPr/>
        </p:nvSpPr>
        <p:spPr>
          <a:xfrm>
            <a:off x="1282298" y="918372"/>
            <a:ext cx="5521727" cy="861774"/>
          </a:xfrm>
          <a:prstGeom prst="rect">
            <a:avLst/>
          </a:prstGeom>
        </p:spPr>
        <p:txBody>
          <a:bodyPr vert="horz" wrap="square" lIns="0" tIns="0" rIns="0" bIns="0" rtlCol="0">
            <a:spAutoFit/>
          </a:bodyPr>
          <a:lstStyle/>
          <a:p>
            <a:pPr marL="11725">
              <a:buSzPts val="1800"/>
            </a:pPr>
            <a:r>
              <a:rPr lang="es-ES" dirty="0">
                <a:solidFill>
                  <a:srgbClr val="262626"/>
                </a:solidFill>
                <a:latin typeface="Calibri"/>
                <a:cs typeface="Calibri"/>
                <a:sym typeface="Calibri"/>
              </a:rPr>
              <a:t>En esta sesión:</a:t>
            </a:r>
            <a:endParaRPr lang="es-ES" dirty="0">
              <a:solidFill>
                <a:srgbClr val="262626"/>
              </a:solidFill>
              <a:latin typeface="Calibri"/>
              <a:cs typeface="Calibri"/>
            </a:endParaRPr>
          </a:p>
          <a:p>
            <a:pPr marL="177800" lvl="1" indent="-165100">
              <a:buClr>
                <a:srgbClr val="EE4639"/>
              </a:buClr>
              <a:buSzPts val="1600"/>
              <a:buFont typeface="Arial" charset="0"/>
              <a:buChar char="•"/>
              <a:tabLst>
                <a:tab pos="120650" algn="l"/>
              </a:tabLst>
            </a:pPr>
            <a:r>
              <a:rPr lang="es-ES_tradnl" spc="-10" dirty="0">
                <a:solidFill>
                  <a:srgbClr val="262626"/>
                </a:solidFill>
                <a:latin typeface="Calibri" charset="0"/>
                <a:cs typeface="Calibri" charset="0"/>
                <a:sym typeface="Calibri"/>
              </a:rPr>
              <a:t>Aprenderás lo importante que es para una organización el buen manejo de los procesos de la cadena de suministros y la importancia de la logística para soportar las operaciones de una empresa.</a:t>
            </a:r>
            <a:endParaRPr lang="es-ES_tradnl" spc="-10" dirty="0">
              <a:solidFill>
                <a:srgbClr val="262626"/>
              </a:solidFill>
              <a:latin typeface="Calibri" charset="0"/>
              <a:cs typeface="Calibri" charset="0"/>
            </a:endParaRPr>
          </a:p>
        </p:txBody>
      </p:sp>
      <p:pic>
        <p:nvPicPr>
          <p:cNvPr id="33" name="Imagen 32">
            <a:extLst>
              <a:ext uri="{FF2B5EF4-FFF2-40B4-BE49-F238E27FC236}">
                <a16:creationId xmlns:a16="http://schemas.microsoft.com/office/drawing/2014/main" id="{FF5D4A19-010C-6146-869B-A95A8CE32639}"/>
              </a:ext>
            </a:extLst>
          </p:cNvPr>
          <p:cNvPicPr>
            <a:picLocks noChangeAspect="1"/>
          </p:cNvPicPr>
          <p:nvPr/>
        </p:nvPicPr>
        <p:blipFill>
          <a:blip r:embed="rId3"/>
          <a:stretch>
            <a:fillRect/>
          </a:stretch>
        </p:blipFill>
        <p:spPr>
          <a:xfrm>
            <a:off x="1010839" y="954885"/>
            <a:ext cx="117851" cy="121369"/>
          </a:xfrm>
          <a:prstGeom prst="rect">
            <a:avLst/>
          </a:prstGeom>
        </p:spPr>
      </p:pic>
      <p:pic>
        <p:nvPicPr>
          <p:cNvPr id="37" name="Imagen 36">
            <a:extLst>
              <a:ext uri="{FF2B5EF4-FFF2-40B4-BE49-F238E27FC236}">
                <a16:creationId xmlns:a16="http://schemas.microsoft.com/office/drawing/2014/main" id="{CE8A59A9-F2B9-7F49-878C-C5B576BD2EAE}"/>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6661" y="3052731"/>
            <a:ext cx="1689027" cy="2181257"/>
          </a:xfrm>
          <a:prstGeom prst="rect">
            <a:avLst/>
          </a:prstGeom>
        </p:spPr>
      </p:pic>
      <p:sp>
        <p:nvSpPr>
          <p:cNvPr id="38" name="Rectángulo 37">
            <a:extLst>
              <a:ext uri="{FF2B5EF4-FFF2-40B4-BE49-F238E27FC236}">
                <a16:creationId xmlns:a16="http://schemas.microsoft.com/office/drawing/2014/main" id="{37446EA8-BA73-9C4B-A251-02C075ADBE93}"/>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9" name="Rectangle 5">
            <a:extLst>
              <a:ext uri="{FF2B5EF4-FFF2-40B4-BE49-F238E27FC236}">
                <a16:creationId xmlns:a16="http://schemas.microsoft.com/office/drawing/2014/main" id="{90D20E81-3A84-E445-B792-CEB9905E9748}"/>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INTRODUCCIÓN </a:t>
            </a:r>
          </a:p>
        </p:txBody>
      </p:sp>
      <p:grpSp>
        <p:nvGrpSpPr>
          <p:cNvPr id="26" name="Grupo 25">
            <a:extLst>
              <a:ext uri="{FF2B5EF4-FFF2-40B4-BE49-F238E27FC236}">
                <a16:creationId xmlns:a16="http://schemas.microsoft.com/office/drawing/2014/main" id="{A183541D-AEA9-D645-A92B-5CFE73037478}"/>
              </a:ext>
            </a:extLst>
          </p:cNvPr>
          <p:cNvGrpSpPr/>
          <p:nvPr/>
        </p:nvGrpSpPr>
        <p:grpSpPr>
          <a:xfrm>
            <a:off x="1141356" y="3541956"/>
            <a:ext cx="4872257" cy="1110989"/>
            <a:chOff x="1162971" y="4342788"/>
            <a:chExt cx="3224220" cy="735198"/>
          </a:xfrm>
        </p:grpSpPr>
        <p:sp>
          <p:nvSpPr>
            <p:cNvPr id="27" name="Google Shape;197;p10">
              <a:extLst>
                <a:ext uri="{FF2B5EF4-FFF2-40B4-BE49-F238E27FC236}">
                  <a16:creationId xmlns:a16="http://schemas.microsoft.com/office/drawing/2014/main" id="{EC919BB1-DCF4-6F49-A973-32109448BECF}"/>
                </a:ext>
              </a:extLst>
            </p:cNvPr>
            <p:cNvSpPr txBox="1"/>
            <p:nvPr/>
          </p:nvSpPr>
          <p:spPr>
            <a:xfrm>
              <a:off x="1162971" y="4996517"/>
              <a:ext cx="697578" cy="8146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Proveedor</a:t>
              </a:r>
              <a:endParaRPr lang="es-ES_tradnl" sz="800" dirty="0">
                <a:latin typeface="Calibri" panose="020F0502020204030204" pitchFamily="34" charset="0"/>
                <a:cs typeface="Calibri" panose="020F0502020204030204" pitchFamily="34" charset="0"/>
              </a:endParaRPr>
            </a:p>
          </p:txBody>
        </p:sp>
        <p:pic>
          <p:nvPicPr>
            <p:cNvPr id="28" name="Imagen 27">
              <a:extLst>
                <a:ext uri="{FF2B5EF4-FFF2-40B4-BE49-F238E27FC236}">
                  <a16:creationId xmlns:a16="http://schemas.microsoft.com/office/drawing/2014/main" id="{E166D560-A4E8-C34C-BBF8-28E0021F4774}"/>
                </a:ext>
              </a:extLst>
            </p:cNvPr>
            <p:cNvPicPr>
              <a:picLocks noChangeAspect="1"/>
            </p:cNvPicPr>
            <p:nvPr/>
          </p:nvPicPr>
          <p:blipFill>
            <a:blip r:embed="rId5"/>
            <a:stretch>
              <a:fillRect/>
            </a:stretch>
          </p:blipFill>
          <p:spPr>
            <a:xfrm>
              <a:off x="1286187" y="4464832"/>
              <a:ext cx="447727" cy="447727"/>
            </a:xfrm>
            <a:prstGeom prst="rect">
              <a:avLst/>
            </a:prstGeom>
          </p:spPr>
        </p:pic>
        <p:pic>
          <p:nvPicPr>
            <p:cNvPr id="29" name="Imagen 28">
              <a:extLst>
                <a:ext uri="{FF2B5EF4-FFF2-40B4-BE49-F238E27FC236}">
                  <a16:creationId xmlns:a16="http://schemas.microsoft.com/office/drawing/2014/main" id="{3498B772-AC29-B948-9DC0-5F332F11BC8D}"/>
                </a:ext>
              </a:extLst>
            </p:cNvPr>
            <p:cNvPicPr>
              <a:picLocks noChangeAspect="1"/>
            </p:cNvPicPr>
            <p:nvPr/>
          </p:nvPicPr>
          <p:blipFill>
            <a:blip r:embed="rId6"/>
            <a:stretch>
              <a:fillRect/>
            </a:stretch>
          </p:blipFill>
          <p:spPr>
            <a:xfrm>
              <a:off x="2455992" y="4342788"/>
              <a:ext cx="530334" cy="592632"/>
            </a:xfrm>
            <a:prstGeom prst="rect">
              <a:avLst/>
            </a:prstGeom>
          </p:spPr>
        </p:pic>
        <p:pic>
          <p:nvPicPr>
            <p:cNvPr id="30" name="Imagen 29">
              <a:extLst>
                <a:ext uri="{FF2B5EF4-FFF2-40B4-BE49-F238E27FC236}">
                  <a16:creationId xmlns:a16="http://schemas.microsoft.com/office/drawing/2014/main" id="{3A0D6E6C-D180-044B-A975-74653042321E}"/>
                </a:ext>
              </a:extLst>
            </p:cNvPr>
            <p:cNvPicPr>
              <a:picLocks noChangeAspect="1"/>
            </p:cNvPicPr>
            <p:nvPr/>
          </p:nvPicPr>
          <p:blipFill>
            <a:blip r:embed="rId7"/>
            <a:stretch>
              <a:fillRect/>
            </a:stretch>
          </p:blipFill>
          <p:spPr>
            <a:xfrm>
              <a:off x="3124554" y="4582872"/>
              <a:ext cx="511882" cy="329687"/>
            </a:xfrm>
            <a:prstGeom prst="rect">
              <a:avLst/>
            </a:prstGeom>
          </p:spPr>
        </p:pic>
        <p:pic>
          <p:nvPicPr>
            <p:cNvPr id="34" name="Imagen 33">
              <a:extLst>
                <a:ext uri="{FF2B5EF4-FFF2-40B4-BE49-F238E27FC236}">
                  <a16:creationId xmlns:a16="http://schemas.microsoft.com/office/drawing/2014/main" id="{EE7C9C23-59BD-544C-BB0B-3E567031879B}"/>
                </a:ext>
              </a:extLst>
            </p:cNvPr>
            <p:cNvPicPr>
              <a:picLocks noChangeAspect="1"/>
            </p:cNvPicPr>
            <p:nvPr/>
          </p:nvPicPr>
          <p:blipFill>
            <a:blip r:embed="rId8"/>
            <a:stretch>
              <a:fillRect/>
            </a:stretch>
          </p:blipFill>
          <p:spPr>
            <a:xfrm flipH="1">
              <a:off x="3815017" y="4565681"/>
              <a:ext cx="402046" cy="369739"/>
            </a:xfrm>
            <a:prstGeom prst="rect">
              <a:avLst/>
            </a:prstGeom>
          </p:spPr>
        </p:pic>
        <p:grpSp>
          <p:nvGrpSpPr>
            <p:cNvPr id="35" name="Grupo 34">
              <a:extLst>
                <a:ext uri="{FF2B5EF4-FFF2-40B4-BE49-F238E27FC236}">
                  <a16:creationId xmlns:a16="http://schemas.microsoft.com/office/drawing/2014/main" id="{2A624BF2-99D6-A540-86CB-5D0570AD2008}"/>
                </a:ext>
              </a:extLst>
            </p:cNvPr>
            <p:cNvGrpSpPr/>
            <p:nvPr/>
          </p:nvGrpSpPr>
          <p:grpSpPr>
            <a:xfrm>
              <a:off x="1900598" y="4506378"/>
              <a:ext cx="351968" cy="393075"/>
              <a:chOff x="1995952" y="4506378"/>
              <a:chExt cx="351968" cy="393075"/>
            </a:xfrm>
          </p:grpSpPr>
          <p:cxnSp>
            <p:nvCxnSpPr>
              <p:cNvPr id="43" name="Conector recto de flecha 42">
                <a:extLst>
                  <a:ext uri="{FF2B5EF4-FFF2-40B4-BE49-F238E27FC236}">
                    <a16:creationId xmlns:a16="http://schemas.microsoft.com/office/drawing/2014/main" id="{5C708F5B-6E85-2A40-A1F6-4297E93E6174}"/>
                  </a:ext>
                </a:extLst>
              </p:cNvPr>
              <p:cNvCxnSpPr/>
              <p:nvPr/>
            </p:nvCxnSpPr>
            <p:spPr>
              <a:xfrm>
                <a:off x="2171936" y="4506378"/>
                <a:ext cx="0" cy="393075"/>
              </a:xfrm>
              <a:prstGeom prst="straightConnector1">
                <a:avLst/>
              </a:prstGeom>
              <a:ln w="12700">
                <a:solidFill>
                  <a:srgbClr val="EE463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D334E52E-3749-254C-B882-697539425FDD}"/>
                  </a:ext>
                </a:extLst>
              </p:cNvPr>
              <p:cNvCxnSpPr>
                <a:cxnSpLocks/>
              </p:cNvCxnSpPr>
              <p:nvPr/>
            </p:nvCxnSpPr>
            <p:spPr>
              <a:xfrm>
                <a:off x="1995952" y="4702915"/>
                <a:ext cx="351968" cy="0"/>
              </a:xfrm>
              <a:prstGeom prst="straightConnector1">
                <a:avLst/>
              </a:prstGeom>
              <a:ln w="12700">
                <a:solidFill>
                  <a:srgbClr val="EE4639"/>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6" name="Google Shape;197;p10">
              <a:extLst>
                <a:ext uri="{FF2B5EF4-FFF2-40B4-BE49-F238E27FC236}">
                  <a16:creationId xmlns:a16="http://schemas.microsoft.com/office/drawing/2014/main" id="{7E2050C0-E769-5A43-AC8F-250284552452}"/>
                </a:ext>
              </a:extLst>
            </p:cNvPr>
            <p:cNvSpPr txBox="1"/>
            <p:nvPr/>
          </p:nvSpPr>
          <p:spPr>
            <a:xfrm>
              <a:off x="1727793" y="4996517"/>
              <a:ext cx="697578" cy="8146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Distribuidor</a:t>
              </a:r>
              <a:endParaRPr lang="es-ES_tradnl" sz="800" dirty="0">
                <a:latin typeface="Calibri" panose="020F0502020204030204" pitchFamily="34" charset="0"/>
                <a:cs typeface="Calibri" panose="020F0502020204030204" pitchFamily="34" charset="0"/>
              </a:endParaRPr>
            </a:p>
          </p:txBody>
        </p:sp>
        <p:sp>
          <p:nvSpPr>
            <p:cNvPr id="40" name="Google Shape;197;p10">
              <a:extLst>
                <a:ext uri="{FF2B5EF4-FFF2-40B4-BE49-F238E27FC236}">
                  <a16:creationId xmlns:a16="http://schemas.microsoft.com/office/drawing/2014/main" id="{0FDBC1B6-3E42-ED49-945A-524949C7E46F}"/>
                </a:ext>
              </a:extLst>
            </p:cNvPr>
            <p:cNvSpPr txBox="1"/>
            <p:nvPr/>
          </p:nvSpPr>
          <p:spPr>
            <a:xfrm>
              <a:off x="2322340" y="4996517"/>
              <a:ext cx="697578" cy="8146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Empresa</a:t>
              </a:r>
              <a:endParaRPr lang="es-ES_tradnl" sz="800" dirty="0">
                <a:latin typeface="Calibri" panose="020F0502020204030204" pitchFamily="34" charset="0"/>
                <a:cs typeface="Calibri" panose="020F0502020204030204" pitchFamily="34" charset="0"/>
              </a:endParaRPr>
            </a:p>
          </p:txBody>
        </p:sp>
        <p:sp>
          <p:nvSpPr>
            <p:cNvPr id="41" name="Google Shape;197;p10">
              <a:extLst>
                <a:ext uri="{FF2B5EF4-FFF2-40B4-BE49-F238E27FC236}">
                  <a16:creationId xmlns:a16="http://schemas.microsoft.com/office/drawing/2014/main" id="{1053E29B-2428-DB49-BF87-69BED0C03EA4}"/>
                </a:ext>
              </a:extLst>
            </p:cNvPr>
            <p:cNvSpPr txBox="1"/>
            <p:nvPr/>
          </p:nvSpPr>
          <p:spPr>
            <a:xfrm>
              <a:off x="3018537" y="4996517"/>
              <a:ext cx="697578" cy="8146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Canal de distribución</a:t>
              </a:r>
              <a:endParaRPr lang="es-ES_tradnl" sz="800" dirty="0">
                <a:latin typeface="Calibri" panose="020F0502020204030204" pitchFamily="34" charset="0"/>
                <a:cs typeface="Calibri" panose="020F0502020204030204" pitchFamily="34" charset="0"/>
              </a:endParaRPr>
            </a:p>
          </p:txBody>
        </p:sp>
        <p:sp>
          <p:nvSpPr>
            <p:cNvPr id="42" name="Google Shape;197;p10">
              <a:extLst>
                <a:ext uri="{FF2B5EF4-FFF2-40B4-BE49-F238E27FC236}">
                  <a16:creationId xmlns:a16="http://schemas.microsoft.com/office/drawing/2014/main" id="{8AF73A5B-3793-A140-874E-06221144B472}"/>
                </a:ext>
              </a:extLst>
            </p:cNvPr>
            <p:cNvSpPr txBox="1"/>
            <p:nvPr/>
          </p:nvSpPr>
          <p:spPr>
            <a:xfrm>
              <a:off x="3689613" y="4996517"/>
              <a:ext cx="697578" cy="81469"/>
            </a:xfrm>
            <a:prstGeom prst="rect">
              <a:avLst/>
            </a:prstGeom>
            <a:noFill/>
            <a:ln>
              <a:noFill/>
            </a:ln>
          </p:spPr>
          <p:txBody>
            <a:bodyPr spcFirstLastPara="1" wrap="square" lIns="0" tIns="0" rIns="0" bIns="0" anchor="t" anchorCtr="0">
              <a:spAutoFit/>
            </a:bodyPr>
            <a:lstStyle/>
            <a:p>
              <a:pPr marL="11112" marR="0" lvl="0" indent="0" algn="ctr" rtl="0">
                <a:spcBef>
                  <a:spcPts val="0"/>
                </a:spcBef>
                <a:spcAft>
                  <a:spcPts val="0"/>
                </a:spcAft>
                <a:buNone/>
              </a:pPr>
              <a:r>
                <a:rPr lang="es-ES_tradnl" sz="800" b="1" dirty="0">
                  <a:solidFill>
                    <a:schemeClr val="dk1"/>
                  </a:solidFill>
                  <a:latin typeface="Calibri"/>
                  <a:ea typeface="Calibri"/>
                  <a:cs typeface="Calibri"/>
                  <a:sym typeface="Calibri"/>
                </a:rPr>
                <a:t>Cliente</a:t>
              </a:r>
              <a:endParaRPr lang="es-ES_tradnl" sz="800" dirty="0">
                <a:latin typeface="Calibri" panose="020F0502020204030204" pitchFamily="34" charset="0"/>
                <a:cs typeface="Calibri" panose="020F050202020403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9"/>
          <p:cNvSpPr txBox="1"/>
          <p:nvPr/>
        </p:nvSpPr>
        <p:spPr>
          <a:xfrm>
            <a:off x="511341" y="925339"/>
            <a:ext cx="8164347" cy="1708160"/>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LOGÍSTICA DE ENTRADA Y SALIDA</a:t>
            </a:r>
            <a:endParaRPr lang="es-ES_tradnl" sz="1600" dirty="0">
              <a:solidFill>
                <a:schemeClr val="dk1"/>
              </a:solidFill>
              <a:latin typeface="Calibri"/>
              <a:ea typeface="Calibri"/>
              <a:cs typeface="Calibri"/>
              <a:sym typeface="Calibri"/>
            </a:endParaRPr>
          </a:p>
          <a:p>
            <a:pPr marL="11112" marR="0" lvl="0" indent="0" algn="l" rtl="0">
              <a:spcBef>
                <a:spcPts val="0"/>
              </a:spcBef>
              <a:spcAft>
                <a:spcPts val="0"/>
              </a:spcAft>
              <a:buNone/>
            </a:pPr>
            <a:r>
              <a:rPr lang="es-ES_tradnl" sz="1600" dirty="0">
                <a:solidFill>
                  <a:schemeClr val="dk1"/>
                </a:solidFill>
                <a:latin typeface="Calibri"/>
                <a:ea typeface="Calibri"/>
                <a:cs typeface="Calibri"/>
                <a:sym typeface="Calibri"/>
              </a:rPr>
              <a:t>En la cadena de suministros existen dos clases de logística:</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600"/>
              </a:spcAft>
              <a:buClr>
                <a:srgbClr val="7150A0"/>
              </a:buClr>
              <a:buSzPts val="1600"/>
              <a:buFont typeface="Arial"/>
              <a:buChar char="•"/>
            </a:pPr>
            <a:r>
              <a:rPr lang="es-ES_tradnl" sz="1600" b="1" dirty="0">
                <a:solidFill>
                  <a:srgbClr val="7150A0"/>
                </a:solidFill>
                <a:latin typeface="Calibri"/>
                <a:ea typeface="Calibri"/>
                <a:cs typeface="Calibri"/>
                <a:sym typeface="Calibri"/>
              </a:rPr>
              <a:t>Logística de entrada </a:t>
            </a:r>
            <a:r>
              <a:rPr lang="es-ES_tradnl" sz="1600" dirty="0">
                <a:solidFill>
                  <a:schemeClr val="dk1"/>
                </a:solidFill>
                <a:latin typeface="Calibri"/>
                <a:ea typeface="Calibri"/>
                <a:cs typeface="Calibri"/>
                <a:sym typeface="Calibri"/>
              </a:rPr>
              <a:t>que</a:t>
            </a:r>
            <a:r>
              <a:rPr lang="es-ES_tradnl" sz="1600" b="1" dirty="0">
                <a:solidFill>
                  <a:srgbClr val="68529F"/>
                </a:solidFill>
                <a:latin typeface="Calibri"/>
                <a:ea typeface="Calibri"/>
                <a:cs typeface="Calibri"/>
                <a:sym typeface="Calibri"/>
              </a:rPr>
              <a:t> </a:t>
            </a:r>
            <a:r>
              <a:rPr lang="es-ES_tradnl" sz="1600" dirty="0">
                <a:solidFill>
                  <a:schemeClr val="dk1"/>
                </a:solidFill>
                <a:latin typeface="Calibri"/>
                <a:ea typeface="Calibri"/>
                <a:cs typeface="Calibri"/>
                <a:sym typeface="Calibri"/>
              </a:rPr>
              <a:t>se encarga del abastecimiento de materiales para producir los productos terminados en una empresa. </a:t>
            </a:r>
            <a:endParaRPr lang="es-ES_tradnl" dirty="0">
              <a:latin typeface="Calibri" panose="020F0502020204030204" pitchFamily="34" charset="0"/>
              <a:cs typeface="Calibri" panose="020F0502020204030204" pitchFamily="34" charset="0"/>
            </a:endParaRPr>
          </a:p>
          <a:p>
            <a:pPr marL="174625" marR="0" lvl="0" indent="-163513" algn="l" rtl="0">
              <a:spcBef>
                <a:spcPts val="0"/>
              </a:spcBef>
              <a:spcAft>
                <a:spcPts val="600"/>
              </a:spcAft>
              <a:buClr>
                <a:srgbClr val="7150A0"/>
              </a:buClr>
              <a:buSzPts val="1600"/>
              <a:buFont typeface="Arial"/>
              <a:buChar char="•"/>
            </a:pPr>
            <a:r>
              <a:rPr lang="es-ES_tradnl" sz="1600" b="1" dirty="0">
                <a:solidFill>
                  <a:srgbClr val="7150A0"/>
                </a:solidFill>
                <a:latin typeface="Calibri"/>
                <a:ea typeface="Calibri"/>
                <a:cs typeface="Calibri"/>
                <a:sym typeface="Calibri"/>
              </a:rPr>
              <a:t>Logística de salida </a:t>
            </a:r>
            <a:r>
              <a:rPr lang="es-ES_tradnl" sz="1600" dirty="0">
                <a:solidFill>
                  <a:schemeClr val="dk1"/>
                </a:solidFill>
                <a:latin typeface="Calibri"/>
                <a:ea typeface="Calibri"/>
                <a:cs typeface="Calibri"/>
                <a:sym typeface="Calibri"/>
              </a:rPr>
              <a:t>que se encarga de la distribución a los clientes de los productos terminados elaborados en la empresa.</a:t>
            </a:r>
            <a:endParaRPr lang="es-ES_tradnl" dirty="0">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4D37A5FE-9EA4-A746-87BC-5E37496FF777}"/>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3172FF39-4BB5-DBDF-5245-AD0BB39BDE18}"/>
              </a:ext>
            </a:extLst>
          </p:cNvPr>
          <p:cNvGrpSpPr/>
          <p:nvPr/>
        </p:nvGrpSpPr>
        <p:grpSpPr>
          <a:xfrm>
            <a:off x="885823" y="2857500"/>
            <a:ext cx="7395815" cy="2131886"/>
            <a:chOff x="885823" y="2857500"/>
            <a:chExt cx="7395815" cy="2131886"/>
          </a:xfrm>
        </p:grpSpPr>
        <p:pic>
          <p:nvPicPr>
            <p:cNvPr id="11" name="Picture 2" descr="http://3.bp.blogspot.com/-DjkN80CAlrY/T4RxhV8ev1I/AAAAAAAAALg/tPFzdT0N9TA/s1600/16650_880ad400ae.jpg">
              <a:extLst>
                <a:ext uri="{FF2B5EF4-FFF2-40B4-BE49-F238E27FC236}">
                  <a16:creationId xmlns:a16="http://schemas.microsoft.com/office/drawing/2014/main" id="{7810AE56-BFCD-D343-B065-D0E3490A8A6C}"/>
                </a:ext>
              </a:extLst>
            </p:cNvPr>
            <p:cNvPicPr>
              <a:picLocks noChangeAspect="1" noChangeArrowheads="1"/>
            </p:cNvPicPr>
            <p:nvPr/>
          </p:nvPicPr>
          <p:blipFill>
            <a:blip r:embed="rId3"/>
            <a:srcRect/>
            <a:stretch>
              <a:fillRect/>
            </a:stretch>
          </p:blipFill>
          <p:spPr bwMode="auto">
            <a:xfrm>
              <a:off x="885823" y="2857500"/>
              <a:ext cx="1797121" cy="1123200"/>
            </a:xfrm>
            <a:prstGeom prst="rect">
              <a:avLst/>
            </a:prstGeom>
            <a:noFill/>
            <a:ln>
              <a:noFill/>
            </a:ln>
          </p:spPr>
        </p:pic>
        <p:pic>
          <p:nvPicPr>
            <p:cNvPr id="12" name="Picture 6" descr="http://www.definicionabc.com/wp-content/uploads/cami%C3%B3n.jpg">
              <a:extLst>
                <a:ext uri="{FF2B5EF4-FFF2-40B4-BE49-F238E27FC236}">
                  <a16:creationId xmlns:a16="http://schemas.microsoft.com/office/drawing/2014/main" id="{8A5BB184-1FA1-F54C-9F33-81B4DBA9DB7A}"/>
                </a:ext>
              </a:extLst>
            </p:cNvPr>
            <p:cNvPicPr>
              <a:picLocks noChangeArrowheads="1"/>
            </p:cNvPicPr>
            <p:nvPr/>
          </p:nvPicPr>
          <p:blipFill>
            <a:blip r:embed="rId4"/>
            <a:srcRect/>
            <a:stretch>
              <a:fillRect/>
            </a:stretch>
          </p:blipFill>
          <p:spPr bwMode="auto">
            <a:xfrm>
              <a:off x="2839385" y="2857500"/>
              <a:ext cx="2017853" cy="1123200"/>
            </a:xfrm>
            <a:prstGeom prst="rect">
              <a:avLst/>
            </a:prstGeom>
            <a:noFill/>
            <a:ln>
              <a:noFill/>
            </a:ln>
          </p:spPr>
        </p:pic>
        <p:pic>
          <p:nvPicPr>
            <p:cNvPr id="13" name="Picture 10" descr="http://www.logisticaylogistica.com/imagenes/almacen_multicliente.jpg">
              <a:extLst>
                <a:ext uri="{FF2B5EF4-FFF2-40B4-BE49-F238E27FC236}">
                  <a16:creationId xmlns:a16="http://schemas.microsoft.com/office/drawing/2014/main" id="{0531684D-9A5C-EE4E-BBD6-6DF25C01DAA7}"/>
                </a:ext>
              </a:extLst>
            </p:cNvPr>
            <p:cNvPicPr>
              <a:picLocks noChangeArrowheads="1"/>
            </p:cNvPicPr>
            <p:nvPr/>
          </p:nvPicPr>
          <p:blipFill>
            <a:blip r:embed="rId5"/>
            <a:srcRect/>
            <a:stretch>
              <a:fillRect/>
            </a:stretch>
          </p:blipFill>
          <p:spPr bwMode="auto">
            <a:xfrm>
              <a:off x="5013679" y="2857500"/>
              <a:ext cx="1732319" cy="1123200"/>
            </a:xfrm>
            <a:prstGeom prst="rect">
              <a:avLst/>
            </a:prstGeom>
            <a:noFill/>
            <a:ln>
              <a:noFill/>
            </a:ln>
          </p:spPr>
        </p:pic>
        <p:pic>
          <p:nvPicPr>
            <p:cNvPr id="14" name="Picture 14" descr="http://insertidumbreconomica.files.wordpress.com/2013/01/furniture-075.jpg">
              <a:extLst>
                <a:ext uri="{FF2B5EF4-FFF2-40B4-BE49-F238E27FC236}">
                  <a16:creationId xmlns:a16="http://schemas.microsoft.com/office/drawing/2014/main" id="{191743C5-FDFC-FE43-967C-F90513ECC1CF}"/>
                </a:ext>
              </a:extLst>
            </p:cNvPr>
            <p:cNvPicPr>
              <a:picLocks noChangeArrowheads="1"/>
            </p:cNvPicPr>
            <p:nvPr/>
          </p:nvPicPr>
          <p:blipFill>
            <a:blip r:embed="rId6"/>
            <a:srcRect l="18988"/>
            <a:stretch>
              <a:fillRect/>
            </a:stretch>
          </p:blipFill>
          <p:spPr bwMode="auto">
            <a:xfrm>
              <a:off x="6902440" y="2857501"/>
              <a:ext cx="1379198" cy="1123200"/>
            </a:xfrm>
            <a:prstGeom prst="rect">
              <a:avLst/>
            </a:prstGeom>
            <a:noFill/>
            <a:ln>
              <a:noFill/>
            </a:ln>
          </p:spPr>
        </p:pic>
        <p:sp>
          <p:nvSpPr>
            <p:cNvPr id="15" name="Flecha derecha 14">
              <a:extLst>
                <a:ext uri="{FF2B5EF4-FFF2-40B4-BE49-F238E27FC236}">
                  <a16:creationId xmlns:a16="http://schemas.microsoft.com/office/drawing/2014/main" id="{5DB17B8F-1B5E-F840-A046-B8B80994D305}"/>
                </a:ext>
              </a:extLst>
            </p:cNvPr>
            <p:cNvSpPr/>
            <p:nvPr/>
          </p:nvSpPr>
          <p:spPr>
            <a:xfrm>
              <a:off x="4446815" y="4194728"/>
              <a:ext cx="3233057" cy="794658"/>
            </a:xfrm>
            <a:prstGeom prst="rightArrow">
              <a:avLst/>
            </a:prstGeom>
            <a:solidFill>
              <a:srgbClr val="92C14E"/>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s-ES_tradnl" b="1" dirty="0">
                  <a:solidFill>
                    <a:schemeClr val="bg1"/>
                  </a:solidFill>
                  <a:latin typeface="Calibri" panose="020F0502020204030204" pitchFamily="34" charset="0"/>
                  <a:cs typeface="Calibri" panose="020F0502020204030204" pitchFamily="34" charset="0"/>
                </a:rPr>
                <a:t>Logística de distribución</a:t>
              </a:r>
            </a:p>
          </p:txBody>
        </p:sp>
        <p:sp>
          <p:nvSpPr>
            <p:cNvPr id="16" name="Flecha derecha 15">
              <a:extLst>
                <a:ext uri="{FF2B5EF4-FFF2-40B4-BE49-F238E27FC236}">
                  <a16:creationId xmlns:a16="http://schemas.microsoft.com/office/drawing/2014/main" id="{67FAF522-31A5-DA4C-BF40-2D6F192FBF03}"/>
                </a:ext>
              </a:extLst>
            </p:cNvPr>
            <p:cNvSpPr/>
            <p:nvPr/>
          </p:nvSpPr>
          <p:spPr>
            <a:xfrm>
              <a:off x="1464129" y="4194728"/>
              <a:ext cx="3233057" cy="794658"/>
            </a:xfrm>
            <a:prstGeom prst="rightArrow">
              <a:avLst/>
            </a:prstGeom>
            <a:solidFill>
              <a:srgbClr val="00B1C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s-ES_tradnl" b="1" dirty="0">
                  <a:solidFill>
                    <a:schemeClr val="bg1"/>
                  </a:solidFill>
                  <a:latin typeface="Calibri" panose="020F0502020204030204" pitchFamily="34" charset="0"/>
                  <a:cs typeface="Calibri" panose="020F0502020204030204" pitchFamily="34" charset="0"/>
                </a:rPr>
                <a:t>Logística de recepción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0"/>
          <p:cNvSpPr txBox="1"/>
          <p:nvPr/>
        </p:nvSpPr>
        <p:spPr>
          <a:xfrm>
            <a:off x="511341" y="925339"/>
            <a:ext cx="8164347" cy="4016484"/>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LOGÍSTICA DE ENTRADA </a:t>
            </a:r>
            <a:endParaRPr lang="es-ES_tradnl"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r>
              <a:rPr lang="es-ES_tradnl" sz="1600" dirty="0">
                <a:solidFill>
                  <a:schemeClr val="dk1"/>
                </a:solidFill>
                <a:latin typeface="Calibri"/>
                <a:ea typeface="Calibri"/>
                <a:cs typeface="Calibri"/>
                <a:sym typeface="Calibri"/>
              </a:rPr>
              <a:t>La logística de entrada comprende los siguientes procesos: </a:t>
            </a:r>
            <a:endParaRPr lang="es-ES_tradnl"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Procesamiento de Pedidos </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Compras</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Inventarios de materiales e Insumos </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Almacenes de materiales e insumos</a:t>
            </a:r>
            <a:endParaRPr lang="es-ES_tradnl" dirty="0">
              <a:latin typeface="Calibri" panose="020F0502020204030204" pitchFamily="34" charset="0"/>
              <a:cs typeface="Calibri" panose="020F0502020204030204" pitchFamily="34" charset="0"/>
            </a:endParaRPr>
          </a:p>
        </p:txBody>
      </p:sp>
      <p:sp>
        <p:nvSpPr>
          <p:cNvPr id="13" name="Rectangle 5">
            <a:extLst>
              <a:ext uri="{FF2B5EF4-FFF2-40B4-BE49-F238E27FC236}">
                <a16:creationId xmlns:a16="http://schemas.microsoft.com/office/drawing/2014/main" id="{34C0CEB5-C251-0644-B2E4-E5A6E7ECA05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14" name="Imagen 13">
            <a:extLst>
              <a:ext uri="{FF2B5EF4-FFF2-40B4-BE49-F238E27FC236}">
                <a16:creationId xmlns:a16="http://schemas.microsoft.com/office/drawing/2014/main" id="{D7DECCAA-93F8-BA49-A9D2-CDD6F1AF4A3B}"/>
              </a:ext>
            </a:extLst>
          </p:cNvPr>
          <p:cNvPicPr>
            <a:picLocks noChangeAspect="1"/>
          </p:cNvPicPr>
          <p:nvPr/>
        </p:nvPicPr>
        <p:blipFill rotWithShape="1">
          <a:blip r:embed="rId3"/>
          <a:srcRect b="25804"/>
          <a:stretch/>
        </p:blipFill>
        <p:spPr>
          <a:xfrm>
            <a:off x="5906430" y="1475836"/>
            <a:ext cx="1674000" cy="1045390"/>
          </a:xfrm>
          <a:prstGeom prst="rect">
            <a:avLst/>
          </a:prstGeom>
        </p:spPr>
      </p:pic>
      <p:pic>
        <p:nvPicPr>
          <p:cNvPr id="15" name="Picture 4" descr="http://extranet.aidima.es/download/fotosprensa/EXPANDE-FABRICA-MUEBLES.jpg">
            <a:extLst>
              <a:ext uri="{FF2B5EF4-FFF2-40B4-BE49-F238E27FC236}">
                <a16:creationId xmlns:a16="http://schemas.microsoft.com/office/drawing/2014/main" id="{CFBCC662-DCE0-2B44-BAFA-B196FBAD0383}"/>
              </a:ext>
            </a:extLst>
          </p:cNvPr>
          <p:cNvPicPr>
            <a:picLocks noChangeArrowheads="1"/>
          </p:cNvPicPr>
          <p:nvPr/>
        </p:nvPicPr>
        <p:blipFill>
          <a:blip r:embed="rId4"/>
          <a:srcRect/>
          <a:stretch>
            <a:fillRect/>
          </a:stretch>
        </p:blipFill>
        <p:spPr bwMode="auto">
          <a:xfrm>
            <a:off x="5906430" y="2685613"/>
            <a:ext cx="1674000" cy="1014024"/>
          </a:xfrm>
          <a:prstGeom prst="rect">
            <a:avLst/>
          </a:prstGeom>
          <a:noFill/>
          <a:ln>
            <a:noFill/>
          </a:ln>
        </p:spPr>
      </p:pic>
      <p:grpSp>
        <p:nvGrpSpPr>
          <p:cNvPr id="16" name="Agrupar 4">
            <a:extLst>
              <a:ext uri="{FF2B5EF4-FFF2-40B4-BE49-F238E27FC236}">
                <a16:creationId xmlns:a16="http://schemas.microsoft.com/office/drawing/2014/main" id="{833304F1-28F3-B64F-BDDE-56D3518F9B68}"/>
              </a:ext>
            </a:extLst>
          </p:cNvPr>
          <p:cNvGrpSpPr/>
          <p:nvPr/>
        </p:nvGrpSpPr>
        <p:grpSpPr>
          <a:xfrm>
            <a:off x="5906430" y="3893844"/>
            <a:ext cx="1674000" cy="1284431"/>
            <a:chOff x="7151914" y="3881325"/>
            <a:chExt cx="1525934" cy="1131094"/>
          </a:xfrm>
        </p:grpSpPr>
        <p:pic>
          <p:nvPicPr>
            <p:cNvPr id="17" name="Picture 10" descr="http://www.logisticaylogistica.com/imagenes/almacen_multicliente.jpg">
              <a:extLst>
                <a:ext uri="{FF2B5EF4-FFF2-40B4-BE49-F238E27FC236}">
                  <a16:creationId xmlns:a16="http://schemas.microsoft.com/office/drawing/2014/main" id="{12228C50-C76A-7947-9201-E3C09E6BB0FE}"/>
                </a:ext>
              </a:extLst>
            </p:cNvPr>
            <p:cNvPicPr>
              <a:picLocks noChangeArrowheads="1"/>
            </p:cNvPicPr>
            <p:nvPr/>
          </p:nvPicPr>
          <p:blipFill>
            <a:blip r:embed="rId5"/>
            <a:srcRect/>
            <a:stretch>
              <a:fillRect/>
            </a:stretch>
          </p:blipFill>
          <p:spPr bwMode="auto">
            <a:xfrm>
              <a:off x="7151914" y="3881325"/>
              <a:ext cx="1525934" cy="1131094"/>
            </a:xfrm>
            <a:prstGeom prst="rect">
              <a:avLst/>
            </a:prstGeom>
            <a:noFill/>
            <a:ln>
              <a:noFill/>
            </a:ln>
          </p:spPr>
        </p:pic>
        <p:pic>
          <p:nvPicPr>
            <p:cNvPr id="18" name="Picture 2" descr="http://t1.gstatic.com/images?q=tbn:ANd9GcQAFfCUbH5GF6n2nbMRIkm-ZHV5CmHp4yycaMEvCqA3W8NT4YVr">
              <a:extLst>
                <a:ext uri="{FF2B5EF4-FFF2-40B4-BE49-F238E27FC236}">
                  <a16:creationId xmlns:a16="http://schemas.microsoft.com/office/drawing/2014/main" id="{DC0F41A7-976B-5048-97DA-91CF16575E23}"/>
                </a:ext>
              </a:extLst>
            </p:cNvPr>
            <p:cNvPicPr>
              <a:picLocks noChangeAspect="1" noChangeArrowheads="1"/>
            </p:cNvPicPr>
            <p:nvPr/>
          </p:nvPicPr>
          <p:blipFill>
            <a:blip r:embed="rId6"/>
            <a:srcRect/>
            <a:stretch>
              <a:fillRect/>
            </a:stretch>
          </p:blipFill>
          <p:spPr bwMode="auto">
            <a:xfrm>
              <a:off x="7205890" y="4507744"/>
              <a:ext cx="650875" cy="455084"/>
            </a:xfrm>
            <a:prstGeom prst="rect">
              <a:avLst/>
            </a:prstGeom>
            <a:noFill/>
            <a:ln>
              <a:noFill/>
            </a:ln>
          </p:spPr>
        </p:pic>
      </p:grpSp>
      <p:sp>
        <p:nvSpPr>
          <p:cNvPr id="19" name="Flecha derecha 18">
            <a:extLst>
              <a:ext uri="{FF2B5EF4-FFF2-40B4-BE49-F238E27FC236}">
                <a16:creationId xmlns:a16="http://schemas.microsoft.com/office/drawing/2014/main" id="{F37F67F4-3489-7C4F-B245-03A6FF6192BB}"/>
              </a:ext>
            </a:extLst>
          </p:cNvPr>
          <p:cNvSpPr/>
          <p:nvPr/>
        </p:nvSpPr>
        <p:spPr>
          <a:xfrm>
            <a:off x="4016830" y="4588275"/>
            <a:ext cx="1570748" cy="402771"/>
          </a:xfrm>
          <a:prstGeom prst="rightArrow">
            <a:avLst>
              <a:gd name="adj1" fmla="val 46736"/>
              <a:gd name="adj2" fmla="val 50000"/>
            </a:avLst>
          </a:prstGeom>
          <a:solidFill>
            <a:srgbClr val="00B1C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dirty="0">
              <a:solidFill>
                <a:schemeClr val="bg1"/>
              </a:solidFill>
              <a:latin typeface="Calibri" panose="020F0502020204030204" pitchFamily="34" charset="0"/>
            </a:endParaRPr>
          </a:p>
        </p:txBody>
      </p:sp>
      <p:sp>
        <p:nvSpPr>
          <p:cNvPr id="20" name="Flecha derecha 19">
            <a:extLst>
              <a:ext uri="{FF2B5EF4-FFF2-40B4-BE49-F238E27FC236}">
                <a16:creationId xmlns:a16="http://schemas.microsoft.com/office/drawing/2014/main" id="{263EDEB5-CF7C-F24A-80A5-019FDF513B7B}"/>
              </a:ext>
            </a:extLst>
          </p:cNvPr>
          <p:cNvSpPr/>
          <p:nvPr/>
        </p:nvSpPr>
        <p:spPr>
          <a:xfrm>
            <a:off x="4016830" y="4098418"/>
            <a:ext cx="1570748" cy="402771"/>
          </a:xfrm>
          <a:prstGeom prst="rightArrow">
            <a:avLst>
              <a:gd name="adj1" fmla="val 46736"/>
              <a:gd name="adj2" fmla="val 50000"/>
            </a:avLst>
          </a:prstGeom>
          <a:solidFill>
            <a:srgbClr val="00B1C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dirty="0">
              <a:solidFill>
                <a:schemeClr val="bg1"/>
              </a:solidFill>
              <a:latin typeface="Calibri" panose="020F0502020204030204" pitchFamily="34" charset="0"/>
            </a:endParaRPr>
          </a:p>
        </p:txBody>
      </p:sp>
      <p:sp>
        <p:nvSpPr>
          <p:cNvPr id="21" name="Flecha derecha 20">
            <a:extLst>
              <a:ext uri="{FF2B5EF4-FFF2-40B4-BE49-F238E27FC236}">
                <a16:creationId xmlns:a16="http://schemas.microsoft.com/office/drawing/2014/main" id="{EBD4D719-0834-3D49-B01E-BB477F3B4513}"/>
              </a:ext>
            </a:extLst>
          </p:cNvPr>
          <p:cNvSpPr/>
          <p:nvPr/>
        </p:nvSpPr>
        <p:spPr>
          <a:xfrm>
            <a:off x="1719943" y="3120166"/>
            <a:ext cx="3867635" cy="402771"/>
          </a:xfrm>
          <a:prstGeom prst="rightArrow">
            <a:avLst>
              <a:gd name="adj1" fmla="val 46736"/>
              <a:gd name="adj2" fmla="val 50000"/>
            </a:avLst>
          </a:prstGeom>
          <a:solidFill>
            <a:srgbClr val="00B1C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dirty="0">
              <a:solidFill>
                <a:schemeClr val="bg1"/>
              </a:solidFill>
              <a:latin typeface="Calibri" panose="020F0502020204030204" pitchFamily="34" charset="0"/>
            </a:endParaRPr>
          </a:p>
        </p:txBody>
      </p:sp>
      <p:sp>
        <p:nvSpPr>
          <p:cNvPr id="22" name="Flecha derecha 21">
            <a:extLst>
              <a:ext uri="{FF2B5EF4-FFF2-40B4-BE49-F238E27FC236}">
                <a16:creationId xmlns:a16="http://schemas.microsoft.com/office/drawing/2014/main" id="{1F78EF1B-F824-2A44-857B-FB85CA692423}"/>
              </a:ext>
            </a:extLst>
          </p:cNvPr>
          <p:cNvSpPr/>
          <p:nvPr/>
        </p:nvSpPr>
        <p:spPr>
          <a:xfrm>
            <a:off x="3189514" y="1902597"/>
            <a:ext cx="2398064" cy="443048"/>
          </a:xfrm>
          <a:prstGeom prst="rightArrow">
            <a:avLst>
              <a:gd name="adj1" fmla="val 46736"/>
              <a:gd name="adj2" fmla="val 50000"/>
            </a:avLst>
          </a:prstGeom>
          <a:solidFill>
            <a:srgbClr val="00B1C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_tradnl" dirty="0">
              <a:solidFill>
                <a:schemeClr val="bg1"/>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1"/>
          <p:cNvSpPr txBox="1"/>
          <p:nvPr/>
        </p:nvSpPr>
        <p:spPr>
          <a:xfrm>
            <a:off x="511341" y="925339"/>
            <a:ext cx="4873459" cy="4016484"/>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LOGÍSTICA DE SALIDA</a:t>
            </a:r>
            <a:endParaRPr lang="es-ES_tradnl"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s-ES_tradnl" sz="1600" dirty="0">
                <a:solidFill>
                  <a:schemeClr val="dk1"/>
                </a:solidFill>
                <a:latin typeface="Calibri"/>
                <a:ea typeface="Calibri"/>
                <a:cs typeface="Calibri"/>
                <a:sym typeface="Calibri"/>
              </a:rPr>
              <a:t>La logística de salida comprende los siguientes procesos: </a:t>
            </a:r>
            <a:endParaRPr lang="es-ES_tradnl"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chemeClr val="dk1"/>
              </a:buClr>
              <a:buSzPts val="1600"/>
              <a:buFont typeface="Arial"/>
              <a:buNone/>
            </a:pPr>
            <a:endParaRPr lang="es-ES_tradnl" sz="1600" dirty="0">
              <a:solidFill>
                <a:schemeClr val="dk1"/>
              </a:solidFill>
              <a:latin typeface="Calibri"/>
              <a:ea typeface="Calibri"/>
              <a:cs typeface="Calibri"/>
              <a:sym typeface="Calibri"/>
            </a:endParaRPr>
          </a:p>
          <a:p>
            <a:pPr marL="185738" marR="0" lvl="0" indent="-185738"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Almacenes de</a:t>
            </a:r>
            <a:br>
              <a:rPr lang="es-ES_tradnl" sz="1600" dirty="0">
                <a:solidFill>
                  <a:schemeClr val="dk1"/>
                </a:solidFill>
                <a:latin typeface="Calibri"/>
                <a:ea typeface="Calibri"/>
                <a:cs typeface="Calibri"/>
                <a:sym typeface="Calibri"/>
              </a:rPr>
            </a:br>
            <a:r>
              <a:rPr lang="es-ES_tradnl" sz="1600" dirty="0">
                <a:solidFill>
                  <a:schemeClr val="dk1"/>
                </a:solidFill>
                <a:latin typeface="Calibri"/>
                <a:ea typeface="Calibri"/>
                <a:cs typeface="Calibri"/>
                <a:sym typeface="Calibri"/>
              </a:rPr>
              <a:t>Productos</a:t>
            </a:r>
            <a:br>
              <a:rPr lang="es-ES_tradnl" sz="1600" dirty="0">
                <a:solidFill>
                  <a:schemeClr val="dk1"/>
                </a:solidFill>
                <a:latin typeface="Calibri"/>
                <a:ea typeface="Calibri"/>
                <a:cs typeface="Calibri"/>
                <a:sym typeface="Calibri"/>
              </a:rPr>
            </a:br>
            <a:r>
              <a:rPr lang="es-ES_tradnl" sz="1600" dirty="0">
                <a:solidFill>
                  <a:schemeClr val="dk1"/>
                </a:solidFill>
                <a:latin typeface="Calibri"/>
                <a:ea typeface="Calibri"/>
                <a:cs typeface="Calibri"/>
                <a:sym typeface="Calibri"/>
              </a:rPr>
              <a:t>terminados</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Transporte</a:t>
            </a:r>
            <a:endParaRPr lang="es-ES_tradnl" dirty="0">
              <a:latin typeface="Calibri" panose="020F0502020204030204" pitchFamily="34" charset="0"/>
              <a:cs typeface="Calibri" panose="020F0502020204030204" pitchFamily="34" charset="0"/>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61912" algn="l" rtl="0">
              <a:spcBef>
                <a:spcPts val="0"/>
              </a:spcBef>
              <a:spcAft>
                <a:spcPts val="0"/>
              </a:spcAft>
              <a:buClr>
                <a:srgbClr val="00B1C2"/>
              </a:buClr>
              <a:buSzPts val="1600"/>
              <a:buFont typeface="Arial"/>
              <a:buNone/>
            </a:pPr>
            <a:endParaRPr lang="es-ES_tradnl" sz="1600" dirty="0">
              <a:solidFill>
                <a:schemeClr val="dk1"/>
              </a:solidFill>
              <a:latin typeface="Calibri"/>
              <a:ea typeface="Calibri"/>
              <a:cs typeface="Calibri"/>
              <a:sym typeface="Calibri"/>
            </a:endParaRPr>
          </a:p>
          <a:p>
            <a:pPr marL="174625" marR="0" lvl="0" indent="-163513" algn="l" rtl="0">
              <a:spcBef>
                <a:spcPts val="0"/>
              </a:spcBef>
              <a:spcAft>
                <a:spcPts val="0"/>
              </a:spcAft>
              <a:buClr>
                <a:srgbClr val="00B1C2"/>
              </a:buClr>
              <a:buSzPts val="1600"/>
              <a:buFont typeface="Arial"/>
              <a:buChar char="•"/>
            </a:pPr>
            <a:r>
              <a:rPr lang="es-ES_tradnl" sz="1600" dirty="0">
                <a:solidFill>
                  <a:schemeClr val="dk1"/>
                </a:solidFill>
                <a:latin typeface="Calibri"/>
                <a:ea typeface="Calibri"/>
                <a:cs typeface="Calibri"/>
                <a:sym typeface="Calibri"/>
              </a:rPr>
              <a:t>Distribución </a:t>
            </a:r>
            <a:endParaRPr lang="es-ES_tradnl" dirty="0">
              <a:latin typeface="Calibri" panose="020F0502020204030204" pitchFamily="34" charset="0"/>
              <a:cs typeface="Calibri" panose="020F0502020204030204" pitchFamily="34" charset="0"/>
            </a:endParaRPr>
          </a:p>
        </p:txBody>
      </p:sp>
      <p:sp>
        <p:nvSpPr>
          <p:cNvPr id="536" name="Google Shape;536;p31"/>
          <p:cNvSpPr/>
          <p:nvPr/>
        </p:nvSpPr>
        <p:spPr>
          <a:xfrm>
            <a:off x="2292046" y="2055481"/>
            <a:ext cx="1890486" cy="443048"/>
          </a:xfrm>
          <a:prstGeom prst="rightArrow">
            <a:avLst>
              <a:gd name="adj1" fmla="val 46736"/>
              <a:gd name="adj2"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31"/>
          <p:cNvSpPr/>
          <p:nvPr/>
        </p:nvSpPr>
        <p:spPr>
          <a:xfrm>
            <a:off x="2292046" y="3343291"/>
            <a:ext cx="1890486" cy="443048"/>
          </a:xfrm>
          <a:prstGeom prst="rightArrow">
            <a:avLst>
              <a:gd name="adj1" fmla="val 46736"/>
              <a:gd name="adj2"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1"/>
          <p:cNvSpPr/>
          <p:nvPr/>
        </p:nvSpPr>
        <p:spPr>
          <a:xfrm>
            <a:off x="2292046" y="4568137"/>
            <a:ext cx="1890486" cy="443048"/>
          </a:xfrm>
          <a:prstGeom prst="rightArrow">
            <a:avLst>
              <a:gd name="adj1" fmla="val 46736"/>
              <a:gd name="adj2" fmla="val 50000"/>
            </a:avLst>
          </a:prstGeom>
          <a:solidFill>
            <a:srgbClr val="00B1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Rectangle 5">
            <a:extLst>
              <a:ext uri="{FF2B5EF4-FFF2-40B4-BE49-F238E27FC236}">
                <a16:creationId xmlns:a16="http://schemas.microsoft.com/office/drawing/2014/main" id="{EC4A7C37-A746-C540-A8C9-16EABDAB4C2C}"/>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IMPORTANCIA DE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13" name="Agrupar 1">
            <a:extLst>
              <a:ext uri="{FF2B5EF4-FFF2-40B4-BE49-F238E27FC236}">
                <a16:creationId xmlns:a16="http://schemas.microsoft.com/office/drawing/2014/main" id="{C5F5B095-D449-884E-A6FD-3EDA8CC5589F}"/>
              </a:ext>
            </a:extLst>
          </p:cNvPr>
          <p:cNvGrpSpPr/>
          <p:nvPr/>
        </p:nvGrpSpPr>
        <p:grpSpPr>
          <a:xfrm>
            <a:off x="4754541" y="1634790"/>
            <a:ext cx="1483200" cy="1283810"/>
            <a:chOff x="5826532" y="1854922"/>
            <a:chExt cx="1729508" cy="1283810"/>
          </a:xfrm>
        </p:grpSpPr>
        <p:pic>
          <p:nvPicPr>
            <p:cNvPr id="14" name="Picture 10" descr="http://www.logisticaylogistica.com/imagenes/almacen_multicliente.jpg">
              <a:extLst>
                <a:ext uri="{FF2B5EF4-FFF2-40B4-BE49-F238E27FC236}">
                  <a16:creationId xmlns:a16="http://schemas.microsoft.com/office/drawing/2014/main" id="{5D1D55B6-0BFF-884D-A63B-D24F647CA05A}"/>
                </a:ext>
              </a:extLst>
            </p:cNvPr>
            <p:cNvPicPr>
              <a:picLocks noChangeAspect="1" noChangeArrowheads="1"/>
            </p:cNvPicPr>
            <p:nvPr/>
          </p:nvPicPr>
          <p:blipFill>
            <a:blip r:embed="rId3"/>
            <a:srcRect/>
            <a:stretch>
              <a:fillRect/>
            </a:stretch>
          </p:blipFill>
          <p:spPr bwMode="auto">
            <a:xfrm>
              <a:off x="5826532" y="1854922"/>
              <a:ext cx="1729508" cy="1283810"/>
            </a:xfrm>
            <a:prstGeom prst="rect">
              <a:avLst/>
            </a:prstGeom>
            <a:noFill/>
            <a:ln>
              <a:noFill/>
            </a:ln>
          </p:spPr>
        </p:pic>
        <p:pic>
          <p:nvPicPr>
            <p:cNvPr id="15" name="Picture 2" descr="http://bimg2.mlstatic.com/mueble-mesa-para-tv-lcd-plasma-melamina-18mm-simil-madera_MLA-F-2981163141_082012.jpg">
              <a:extLst>
                <a:ext uri="{FF2B5EF4-FFF2-40B4-BE49-F238E27FC236}">
                  <a16:creationId xmlns:a16="http://schemas.microsoft.com/office/drawing/2014/main" id="{587B4F3B-2037-BE40-9B79-E6F08740861F}"/>
                </a:ext>
              </a:extLst>
            </p:cNvPr>
            <p:cNvPicPr>
              <a:picLocks noChangeAspect="1" noChangeArrowheads="1"/>
            </p:cNvPicPr>
            <p:nvPr/>
          </p:nvPicPr>
          <p:blipFill>
            <a:blip r:embed="rId4"/>
            <a:srcRect/>
            <a:stretch>
              <a:fillRect/>
            </a:stretch>
          </p:blipFill>
          <p:spPr bwMode="auto">
            <a:xfrm>
              <a:off x="5934605" y="2564870"/>
              <a:ext cx="785812" cy="484188"/>
            </a:xfrm>
            <a:prstGeom prst="rect">
              <a:avLst/>
            </a:prstGeom>
            <a:noFill/>
            <a:ln>
              <a:noFill/>
            </a:ln>
          </p:spPr>
        </p:pic>
      </p:grpSp>
      <p:pic>
        <p:nvPicPr>
          <p:cNvPr id="16" name="Picture 6" descr="http://www.definicionabc.com/wp-content/uploads/cami%C3%B3n.jpg">
            <a:extLst>
              <a:ext uri="{FF2B5EF4-FFF2-40B4-BE49-F238E27FC236}">
                <a16:creationId xmlns:a16="http://schemas.microsoft.com/office/drawing/2014/main" id="{53AA8203-CBDC-CC4A-B55F-D1D9C39D3282}"/>
              </a:ext>
            </a:extLst>
          </p:cNvPr>
          <p:cNvPicPr>
            <a:picLocks noChangeArrowheads="1"/>
          </p:cNvPicPr>
          <p:nvPr/>
        </p:nvPicPr>
        <p:blipFill>
          <a:blip r:embed="rId5"/>
          <a:srcRect/>
          <a:stretch>
            <a:fillRect/>
          </a:stretch>
        </p:blipFill>
        <p:spPr bwMode="auto">
          <a:xfrm>
            <a:off x="4754541" y="3012924"/>
            <a:ext cx="1483200" cy="1050166"/>
          </a:xfrm>
          <a:prstGeom prst="rect">
            <a:avLst/>
          </a:prstGeom>
          <a:noFill/>
          <a:ln>
            <a:noFill/>
          </a:ln>
        </p:spPr>
      </p:pic>
      <p:pic>
        <p:nvPicPr>
          <p:cNvPr id="17" name="Picture 16" descr="http://dmtienda.com/files/2009/09/16/img1_servicio-de-entrega-a-domicilio_0.jpg">
            <a:extLst>
              <a:ext uri="{FF2B5EF4-FFF2-40B4-BE49-F238E27FC236}">
                <a16:creationId xmlns:a16="http://schemas.microsoft.com/office/drawing/2014/main" id="{F94EB992-CFE4-234B-B67F-2145409B35DC}"/>
              </a:ext>
            </a:extLst>
          </p:cNvPr>
          <p:cNvPicPr>
            <a:picLocks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754541" y="4171949"/>
            <a:ext cx="1483200" cy="1025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42"/>
                                        </p:tgtEl>
                                        <p:attrNameLst>
                                          <p:attrName>style.visibility</p:attrName>
                                        </p:attrNameLst>
                                      </p:cBhvr>
                                      <p:to>
                                        <p:strVal val="visible"/>
                                      </p:to>
                                    </p:set>
                                    <p:animEffect transition="in" filter="fade">
                                      <p:cBhvr>
                                        <p:cTn id="11" dur="500"/>
                                        <p:tgtEl>
                                          <p:spTgt spid="5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3"/>
                                        </p:tgtEl>
                                        <p:attrNameLst>
                                          <p:attrName>style.visibility</p:attrName>
                                        </p:attrNameLst>
                                      </p:cBhvr>
                                      <p:to>
                                        <p:strVal val="visible"/>
                                      </p:to>
                                    </p:set>
                                    <p:animEffect transition="in" filter="fade">
                                      <p:cBhvr>
                                        <p:cTn id="16" dur="500"/>
                                        <p:tgtEl>
                                          <p:spTgt spid="54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7D316AC-B4C5-C543-AC40-F88951138D04}"/>
              </a:ext>
            </a:extLst>
          </p:cNvPr>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nvGrpSpPr>
          <p:cNvPr id="3" name="Grupo 2">
            <a:extLst>
              <a:ext uri="{FF2B5EF4-FFF2-40B4-BE49-F238E27FC236}">
                <a16:creationId xmlns:a16="http://schemas.microsoft.com/office/drawing/2014/main" id="{5480C21D-A10F-1345-BAFE-69C70094B15A}"/>
              </a:ext>
            </a:extLst>
          </p:cNvPr>
          <p:cNvGrpSpPr/>
          <p:nvPr/>
        </p:nvGrpSpPr>
        <p:grpSpPr>
          <a:xfrm>
            <a:off x="2506315" y="2194222"/>
            <a:ext cx="4581728" cy="1326557"/>
            <a:chOff x="2403187" y="2211377"/>
            <a:chExt cx="4581728" cy="1326557"/>
          </a:xfrm>
        </p:grpSpPr>
        <p:sp>
          <p:nvSpPr>
            <p:cNvPr id="4" name="CuadroTexto 3">
              <a:extLst>
                <a:ext uri="{FF2B5EF4-FFF2-40B4-BE49-F238E27FC236}">
                  <a16:creationId xmlns:a16="http://schemas.microsoft.com/office/drawing/2014/main" id="{D10C43A4-D5F3-654A-A04C-5C264F4BB1E0}"/>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5" name="Imagen 4">
              <a:extLst>
                <a:ext uri="{FF2B5EF4-FFF2-40B4-BE49-F238E27FC236}">
                  <a16:creationId xmlns:a16="http://schemas.microsoft.com/office/drawing/2014/main" id="{48E78E7A-19E6-3F4C-8FDB-5CE93CD57D31}"/>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6" name="Imagen 5">
            <a:extLst>
              <a:ext uri="{FF2B5EF4-FFF2-40B4-BE49-F238E27FC236}">
                <a16:creationId xmlns:a16="http://schemas.microsoft.com/office/drawing/2014/main" id="{F9F69775-6EAB-C845-878A-0ADD6B66E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316151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 name="Rectángulo 4">
            <a:extLst>
              <a:ext uri="{FF2B5EF4-FFF2-40B4-BE49-F238E27FC236}">
                <a16:creationId xmlns:a16="http://schemas.microsoft.com/office/drawing/2014/main" id="{139A1895-0981-EC41-8CB1-58360BF5D7A0}"/>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 name="object 7">
            <a:extLst>
              <a:ext uri="{FF2B5EF4-FFF2-40B4-BE49-F238E27FC236}">
                <a16:creationId xmlns:a16="http://schemas.microsoft.com/office/drawing/2014/main" id="{F9FC01A8-522F-B24E-96B5-2D285E92EEF3}"/>
              </a:ext>
            </a:extLst>
          </p:cNvPr>
          <p:cNvSpPr txBox="1"/>
          <p:nvPr/>
        </p:nvSpPr>
        <p:spPr>
          <a:xfrm>
            <a:off x="1279545" y="912813"/>
            <a:ext cx="5705454" cy="2585323"/>
          </a:xfrm>
          <a:prstGeom prst="rect">
            <a:avLst/>
          </a:prstGeom>
        </p:spPr>
        <p:txBody>
          <a:bodyPr vert="horz" wrap="square" lIns="0" tIns="0" rIns="0" bIns="0" rtlCol="0">
            <a:spAutoFit/>
          </a:bodyPr>
          <a:lstStyle/>
          <a:p>
            <a:pPr lvl="0">
              <a:buSzPts val="1600"/>
            </a:pPr>
            <a:r>
              <a:rPr lang="es-ES_tradnl" dirty="0">
                <a:latin typeface="Calibri" charset="0"/>
                <a:cs typeface="Calibri" charset="0"/>
                <a:sym typeface="Calibri"/>
              </a:rPr>
              <a:t>La cadena de suministros es el conjunto de procesos sucesivos de abastecimiento, transformación y distribución.</a:t>
            </a:r>
            <a:endParaRPr lang="es-ES_tradnl" dirty="0">
              <a:latin typeface="Calibri" charset="0"/>
              <a:cs typeface="Calibri" charset="0"/>
            </a:endParaRPr>
          </a:p>
          <a:p>
            <a:pPr marL="101600" lvl="0">
              <a:buSzPts val="1600"/>
            </a:pPr>
            <a:endParaRPr lang="es-ES_tradnl" dirty="0">
              <a:latin typeface="Calibri" charset="0"/>
              <a:cs typeface="Calibri" charset="0"/>
              <a:sym typeface="Calibri"/>
            </a:endParaRPr>
          </a:p>
          <a:p>
            <a:pPr lvl="0">
              <a:buSzPts val="1600"/>
            </a:pPr>
            <a:r>
              <a:rPr lang="es-ES_tradnl" dirty="0">
                <a:latin typeface="Calibri" charset="0"/>
                <a:cs typeface="Calibri" charset="0"/>
                <a:sym typeface="Calibri"/>
              </a:rPr>
              <a:t>Cada eslabón de la cadena representa un proceso que agrega valor al producto para satisfacer los requisitos de calidad, precio y entrega exigidos por los clientes.</a:t>
            </a:r>
            <a:endParaRPr lang="es-ES_tradnl" dirty="0">
              <a:latin typeface="Calibri" charset="0"/>
              <a:cs typeface="Calibri" charset="0"/>
            </a:endParaRPr>
          </a:p>
          <a:p>
            <a:pPr marL="101600" lvl="0">
              <a:buSzPts val="1600"/>
            </a:pPr>
            <a:endParaRPr lang="es-ES_tradnl" dirty="0">
              <a:latin typeface="Calibri" charset="0"/>
              <a:cs typeface="Calibri" charset="0"/>
              <a:sym typeface="Calibri"/>
            </a:endParaRPr>
          </a:p>
          <a:p>
            <a:pPr lvl="0">
              <a:buSzPts val="1600"/>
            </a:pPr>
            <a:r>
              <a:rPr lang="es-ES_tradnl" dirty="0">
                <a:latin typeface="Calibri" charset="0"/>
                <a:cs typeface="Calibri" charset="0"/>
                <a:sym typeface="Calibri"/>
              </a:rPr>
              <a:t>Los objetivos de la cadena de suministros son mejorar el servicio al cliente y reducir costos mediante la optimización de los procesos y la eliminación de desperdicios. Para facilitar el logro de estos objetivos, se necesita mucho entrenamiento, liderazgo y una eficaz aplicación de la tecnología de la información.</a:t>
            </a:r>
            <a:endParaRPr lang="es-ES_tradnl" dirty="0">
              <a:latin typeface="Calibri" charset="0"/>
              <a:cs typeface="Calibri" charset="0"/>
            </a:endParaRPr>
          </a:p>
        </p:txBody>
      </p:sp>
      <p:pic>
        <p:nvPicPr>
          <p:cNvPr id="7" name="Imagen 6">
            <a:extLst>
              <a:ext uri="{FF2B5EF4-FFF2-40B4-BE49-F238E27FC236}">
                <a16:creationId xmlns:a16="http://schemas.microsoft.com/office/drawing/2014/main" id="{C31DFB08-F6AA-D645-9B00-5497F127A581}"/>
              </a:ext>
            </a:extLst>
          </p:cNvPr>
          <p:cNvPicPr>
            <a:picLocks noChangeAspect="1"/>
          </p:cNvPicPr>
          <p:nvPr/>
        </p:nvPicPr>
        <p:blipFill>
          <a:blip r:embed="rId3"/>
          <a:stretch>
            <a:fillRect/>
          </a:stretch>
        </p:blipFill>
        <p:spPr>
          <a:xfrm>
            <a:off x="1011260" y="954885"/>
            <a:ext cx="114138" cy="117546"/>
          </a:xfrm>
          <a:prstGeom prst="rect">
            <a:avLst/>
          </a:prstGeom>
        </p:spPr>
      </p:pic>
      <p:pic>
        <p:nvPicPr>
          <p:cNvPr id="8" name="Imagen 7">
            <a:extLst>
              <a:ext uri="{FF2B5EF4-FFF2-40B4-BE49-F238E27FC236}">
                <a16:creationId xmlns:a16="http://schemas.microsoft.com/office/drawing/2014/main" id="{EC2E86E1-3753-5A4B-97B7-157D7ECE3667}"/>
              </a:ext>
            </a:extLst>
          </p:cNvPr>
          <p:cNvPicPr>
            <a:picLocks noChangeAspect="1"/>
          </p:cNvPicPr>
          <p:nvPr/>
        </p:nvPicPr>
        <p:blipFill>
          <a:blip r:embed="rId3"/>
          <a:stretch>
            <a:fillRect/>
          </a:stretch>
        </p:blipFill>
        <p:spPr>
          <a:xfrm>
            <a:off x="1011260" y="2463315"/>
            <a:ext cx="114138" cy="117546"/>
          </a:xfrm>
          <a:prstGeom prst="rect">
            <a:avLst/>
          </a:prstGeom>
        </p:spPr>
      </p:pic>
      <p:pic>
        <p:nvPicPr>
          <p:cNvPr id="10" name="Imagen 9">
            <a:extLst>
              <a:ext uri="{FF2B5EF4-FFF2-40B4-BE49-F238E27FC236}">
                <a16:creationId xmlns:a16="http://schemas.microsoft.com/office/drawing/2014/main" id="{C45D5D82-917F-CE49-AAF0-B841BFFF87DC}"/>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sp>
        <p:nvSpPr>
          <p:cNvPr id="11" name="Rectangle 5">
            <a:extLst>
              <a:ext uri="{FF2B5EF4-FFF2-40B4-BE49-F238E27FC236}">
                <a16:creationId xmlns:a16="http://schemas.microsoft.com/office/drawing/2014/main" id="{3A2B3BF6-9712-6F48-815B-F3E66DECB74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pic>
        <p:nvPicPr>
          <p:cNvPr id="12" name="Imagen 11">
            <a:extLst>
              <a:ext uri="{FF2B5EF4-FFF2-40B4-BE49-F238E27FC236}">
                <a16:creationId xmlns:a16="http://schemas.microsoft.com/office/drawing/2014/main" id="{6052FFCD-804D-054F-87FC-7A4A0921902F}"/>
              </a:ext>
            </a:extLst>
          </p:cNvPr>
          <p:cNvPicPr>
            <a:picLocks noChangeAspect="1"/>
          </p:cNvPicPr>
          <p:nvPr/>
        </p:nvPicPr>
        <p:blipFill>
          <a:blip r:embed="rId3"/>
          <a:stretch>
            <a:fillRect/>
          </a:stretch>
        </p:blipFill>
        <p:spPr>
          <a:xfrm>
            <a:off x="1011260" y="1594635"/>
            <a:ext cx="114138" cy="11754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0DB3C02-F375-094C-B322-07B1958A9159}"/>
              </a:ext>
            </a:extLst>
          </p:cNvPr>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3" name="CuadroTexto 2">
            <a:extLst>
              <a:ext uri="{FF2B5EF4-FFF2-40B4-BE49-F238E27FC236}">
                <a16:creationId xmlns:a16="http://schemas.microsoft.com/office/drawing/2014/main" id="{E4704E15-9347-3A44-BC17-A0C38050EF94}"/>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4" name="Imagen 3">
            <a:extLst>
              <a:ext uri="{FF2B5EF4-FFF2-40B4-BE49-F238E27FC236}">
                <a16:creationId xmlns:a16="http://schemas.microsoft.com/office/drawing/2014/main" id="{A2A80738-6CF1-B540-AE24-C68FE86EAEC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5" name="Imagen 4">
            <a:extLst>
              <a:ext uri="{FF2B5EF4-FFF2-40B4-BE49-F238E27FC236}">
                <a16:creationId xmlns:a16="http://schemas.microsoft.com/office/drawing/2014/main" id="{94D7F7C6-85F2-E545-9373-909D4FE86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2480130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4" name="Rectángulo 3">
            <a:extLst>
              <a:ext uri="{FF2B5EF4-FFF2-40B4-BE49-F238E27FC236}">
                <a16:creationId xmlns:a16="http://schemas.microsoft.com/office/drawing/2014/main" id="{76A5DA6C-B7C1-5642-8738-3E773E14E267}"/>
              </a:ext>
            </a:extLst>
          </p:cNvPr>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object 7">
            <a:extLst>
              <a:ext uri="{FF2B5EF4-FFF2-40B4-BE49-F238E27FC236}">
                <a16:creationId xmlns:a16="http://schemas.microsoft.com/office/drawing/2014/main" id="{41FC9AA5-DF5E-5A42-A949-B643DA2BDD3B}"/>
              </a:ext>
            </a:extLst>
          </p:cNvPr>
          <p:cNvSpPr txBox="1"/>
          <p:nvPr/>
        </p:nvSpPr>
        <p:spPr>
          <a:xfrm>
            <a:off x="1279009" y="917823"/>
            <a:ext cx="4774320" cy="2800767"/>
          </a:xfrm>
          <a:prstGeom prst="rect">
            <a:avLst/>
          </a:prstGeom>
        </p:spPr>
        <p:txBody>
          <a:bodyPr vert="horz" wrap="square" lIns="0" tIns="0" rIns="0" bIns="0" rtlCol="0">
            <a:spAutoFit/>
          </a:bodyPr>
          <a:lstStyle/>
          <a:p>
            <a:pPr>
              <a:buSzPts val="1500"/>
            </a:pPr>
            <a:r>
              <a:rPr lang="es-ES_tradnl" dirty="0" err="1">
                <a:latin typeface="Calibri" charset="0"/>
                <a:cs typeface="Calibri" charset="0"/>
                <a:sym typeface="Calibri"/>
              </a:rPr>
              <a:t>Voysest</a:t>
            </a:r>
            <a:r>
              <a:rPr lang="es-ES_tradnl" dirty="0">
                <a:latin typeface="Calibri" charset="0"/>
                <a:cs typeface="Calibri" charset="0"/>
                <a:sym typeface="Calibri"/>
              </a:rPr>
              <a:t>, Rómulo Edgar y </a:t>
            </a:r>
            <a:r>
              <a:rPr lang="es-ES_tradnl" dirty="0" err="1">
                <a:latin typeface="Calibri" charset="0"/>
                <a:cs typeface="Calibri" charset="0"/>
                <a:sym typeface="Calibri"/>
              </a:rPr>
              <a:t>Vreca</a:t>
            </a:r>
            <a:r>
              <a:rPr lang="es-ES_tradnl" dirty="0">
                <a:latin typeface="Calibri" charset="0"/>
                <a:cs typeface="Calibri" charset="0"/>
                <a:sym typeface="Calibri"/>
              </a:rPr>
              <a:t>, Rómulo Edgar (2009). Cadena de Abastecimiento-Gestión en Entornos Competitivos. Lima, Perú: UPC Ediciones.</a:t>
            </a:r>
            <a:endParaRPr lang="es-ES_tradnl" dirty="0">
              <a:latin typeface="Calibri" charset="0"/>
              <a:cs typeface="Calibri" charset="0"/>
            </a:endParaRPr>
          </a:p>
          <a:p>
            <a:pPr marL="95250">
              <a:buSzPts val="1500"/>
            </a:pPr>
            <a:endParaRPr lang="es-ES_tradnl" dirty="0">
              <a:latin typeface="Calibri" charset="0"/>
              <a:cs typeface="Calibri" charset="0"/>
              <a:sym typeface="Calibri"/>
            </a:endParaRPr>
          </a:p>
          <a:p>
            <a:pPr>
              <a:buSzPts val="1500"/>
            </a:pPr>
            <a:r>
              <a:rPr lang="es-ES_tradnl" dirty="0">
                <a:latin typeface="Calibri" charset="0"/>
                <a:cs typeface="Calibri" charset="0"/>
                <a:sym typeface="Calibri"/>
              </a:rPr>
              <a:t>Carranza, Octavio. Logística-Mejores Prácticas en </a:t>
            </a:r>
            <a:r>
              <a:rPr lang="es-ES_tradnl" dirty="0" err="1">
                <a:latin typeface="Calibri" charset="0"/>
                <a:cs typeface="Calibri" charset="0"/>
                <a:sym typeface="Calibri"/>
              </a:rPr>
              <a:t>latinoamérica</a:t>
            </a:r>
            <a:r>
              <a:rPr lang="es-ES_tradnl" dirty="0">
                <a:latin typeface="Calibri" charset="0"/>
                <a:cs typeface="Calibri" charset="0"/>
                <a:sym typeface="Calibri"/>
              </a:rPr>
              <a:t>. México DF, México: Thomson Editores.</a:t>
            </a:r>
            <a:endParaRPr lang="es-ES_tradnl" dirty="0">
              <a:latin typeface="Calibri" charset="0"/>
              <a:cs typeface="Calibri" charset="0"/>
            </a:endParaRPr>
          </a:p>
          <a:p>
            <a:pPr marL="95250">
              <a:buSzPts val="1500"/>
            </a:pPr>
            <a:endParaRPr lang="es-ES_tradnl" dirty="0">
              <a:latin typeface="Calibri" charset="0"/>
              <a:cs typeface="Calibri" charset="0"/>
              <a:sym typeface="Calibri"/>
            </a:endParaRPr>
          </a:p>
          <a:p>
            <a:pPr>
              <a:buSzPts val="1500"/>
            </a:pPr>
            <a:r>
              <a:rPr lang="es-ES_tradnl" dirty="0">
                <a:latin typeface="Calibri" charset="0"/>
                <a:cs typeface="Calibri" charset="0"/>
                <a:sym typeface="Calibri"/>
              </a:rPr>
              <a:t>Chase, Richard, </a:t>
            </a:r>
            <a:r>
              <a:rPr lang="es-ES_tradnl" dirty="0" err="1">
                <a:latin typeface="Calibri" charset="0"/>
                <a:cs typeface="Calibri" charset="0"/>
                <a:sym typeface="Calibri"/>
              </a:rPr>
              <a:t>Jacobs</a:t>
            </a:r>
            <a:r>
              <a:rPr lang="es-ES_tradnl" dirty="0">
                <a:latin typeface="Calibri" charset="0"/>
                <a:cs typeface="Calibri" charset="0"/>
                <a:sym typeface="Calibri"/>
              </a:rPr>
              <a:t>, F. Robert y </a:t>
            </a:r>
            <a:r>
              <a:rPr lang="es-ES_tradnl" dirty="0" err="1">
                <a:latin typeface="Calibri" charset="0"/>
                <a:cs typeface="Calibri" charset="0"/>
                <a:sym typeface="Calibri"/>
              </a:rPr>
              <a:t>Aquilano</a:t>
            </a:r>
            <a:r>
              <a:rPr lang="es-ES_tradnl" dirty="0">
                <a:latin typeface="Calibri" charset="0"/>
                <a:cs typeface="Calibri" charset="0"/>
                <a:sym typeface="Calibri"/>
              </a:rPr>
              <a:t>, Nicholas J. Administración de Operaciones – Producción y Cadena de Suministros: Mc Graw Hill.</a:t>
            </a:r>
            <a:endParaRPr lang="es-ES_tradnl" dirty="0">
              <a:latin typeface="Calibri" charset="0"/>
              <a:cs typeface="Calibri" charset="0"/>
            </a:endParaRPr>
          </a:p>
          <a:p>
            <a:pPr marL="95250">
              <a:buSzPts val="1500"/>
            </a:pPr>
            <a:endParaRPr lang="es-ES_tradnl" dirty="0">
              <a:latin typeface="Calibri" charset="0"/>
              <a:cs typeface="Calibri" charset="0"/>
              <a:sym typeface="Calibri"/>
            </a:endParaRPr>
          </a:p>
          <a:p>
            <a:pPr>
              <a:buSzPts val="1500"/>
            </a:pPr>
            <a:r>
              <a:rPr lang="es-ES_tradnl" dirty="0">
                <a:latin typeface="Calibri" charset="0"/>
                <a:cs typeface="Calibri" charset="0"/>
                <a:sym typeface="Calibri"/>
              </a:rPr>
              <a:t>Anaya, J. (2005). Innovación y mejora de los procesos logísticos. Madrid, España: Editorial ESIC</a:t>
            </a:r>
            <a:endParaRPr lang="es-ES_tradnl" sz="1400" dirty="0">
              <a:latin typeface="Calibri" charset="0"/>
              <a:ea typeface="Calibri" charset="0"/>
              <a:cs typeface="Calibri" charset="0"/>
            </a:endParaRPr>
          </a:p>
        </p:txBody>
      </p:sp>
      <p:pic>
        <p:nvPicPr>
          <p:cNvPr id="6" name="Imagen 5">
            <a:extLst>
              <a:ext uri="{FF2B5EF4-FFF2-40B4-BE49-F238E27FC236}">
                <a16:creationId xmlns:a16="http://schemas.microsoft.com/office/drawing/2014/main" id="{17A6C9F3-E997-1A46-AD81-5A1B3F2DA2D1}"/>
              </a:ext>
            </a:extLst>
          </p:cNvPr>
          <p:cNvPicPr>
            <a:picLocks noChangeAspect="1"/>
          </p:cNvPicPr>
          <p:nvPr/>
        </p:nvPicPr>
        <p:blipFill>
          <a:blip r:embed="rId3"/>
          <a:stretch>
            <a:fillRect/>
          </a:stretch>
        </p:blipFill>
        <p:spPr>
          <a:xfrm>
            <a:off x="1008064" y="959114"/>
            <a:ext cx="103867" cy="106967"/>
          </a:xfrm>
          <a:prstGeom prst="rect">
            <a:avLst/>
          </a:prstGeom>
        </p:spPr>
      </p:pic>
      <p:pic>
        <p:nvPicPr>
          <p:cNvPr id="7" name="Imagen 6">
            <a:extLst>
              <a:ext uri="{FF2B5EF4-FFF2-40B4-BE49-F238E27FC236}">
                <a16:creationId xmlns:a16="http://schemas.microsoft.com/office/drawing/2014/main" id="{20052F8E-0F2D-2D4F-8542-615A797E3101}"/>
              </a:ext>
            </a:extLst>
          </p:cNvPr>
          <p:cNvPicPr>
            <a:picLocks noChangeAspect="1"/>
          </p:cNvPicPr>
          <p:nvPr/>
        </p:nvPicPr>
        <p:blipFill>
          <a:blip r:embed="rId3"/>
          <a:stretch>
            <a:fillRect/>
          </a:stretch>
        </p:blipFill>
        <p:spPr>
          <a:xfrm>
            <a:off x="1008064" y="1821287"/>
            <a:ext cx="103867" cy="106967"/>
          </a:xfrm>
          <a:prstGeom prst="rect">
            <a:avLst/>
          </a:prstGeom>
        </p:spPr>
      </p:pic>
      <p:pic>
        <p:nvPicPr>
          <p:cNvPr id="9" name="Imagen 8">
            <a:extLst>
              <a:ext uri="{FF2B5EF4-FFF2-40B4-BE49-F238E27FC236}">
                <a16:creationId xmlns:a16="http://schemas.microsoft.com/office/drawing/2014/main" id="{FAA380F7-7043-2A4E-A484-4CE5FCF226B1}"/>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sp>
        <p:nvSpPr>
          <p:cNvPr id="10" name="Rectangle 5">
            <a:extLst>
              <a:ext uri="{FF2B5EF4-FFF2-40B4-BE49-F238E27FC236}">
                <a16:creationId xmlns:a16="http://schemas.microsoft.com/office/drawing/2014/main" id="{AAC9E6AA-5066-724D-BCFE-762436A1523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pic>
        <p:nvPicPr>
          <p:cNvPr id="12" name="Imagen 11">
            <a:extLst>
              <a:ext uri="{FF2B5EF4-FFF2-40B4-BE49-F238E27FC236}">
                <a16:creationId xmlns:a16="http://schemas.microsoft.com/office/drawing/2014/main" id="{BAF652CD-FED3-434D-A83A-58FE042D2A74}"/>
              </a:ext>
            </a:extLst>
          </p:cNvPr>
          <p:cNvPicPr>
            <a:picLocks noChangeAspect="1"/>
          </p:cNvPicPr>
          <p:nvPr/>
        </p:nvPicPr>
        <p:blipFill>
          <a:blip r:embed="rId3"/>
          <a:stretch>
            <a:fillRect/>
          </a:stretch>
        </p:blipFill>
        <p:spPr>
          <a:xfrm>
            <a:off x="1008064" y="2470511"/>
            <a:ext cx="103867" cy="106967"/>
          </a:xfrm>
          <a:prstGeom prst="rect">
            <a:avLst/>
          </a:prstGeom>
        </p:spPr>
      </p:pic>
      <p:pic>
        <p:nvPicPr>
          <p:cNvPr id="13" name="Imagen 12">
            <a:extLst>
              <a:ext uri="{FF2B5EF4-FFF2-40B4-BE49-F238E27FC236}">
                <a16:creationId xmlns:a16="http://schemas.microsoft.com/office/drawing/2014/main" id="{9C41A09E-E560-B84B-942F-F2FC0F9E6754}"/>
              </a:ext>
            </a:extLst>
          </p:cNvPr>
          <p:cNvPicPr>
            <a:picLocks noChangeAspect="1"/>
          </p:cNvPicPr>
          <p:nvPr/>
        </p:nvPicPr>
        <p:blipFill>
          <a:blip r:embed="rId3"/>
          <a:stretch>
            <a:fillRect/>
          </a:stretch>
        </p:blipFill>
        <p:spPr>
          <a:xfrm>
            <a:off x="1008064" y="3330047"/>
            <a:ext cx="103867" cy="1069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639FA17-5409-4048-BBEB-0D075D968AD7}"/>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3" name="Imagen 2">
            <a:extLst>
              <a:ext uri="{FF2B5EF4-FFF2-40B4-BE49-F238E27FC236}">
                <a16:creationId xmlns:a16="http://schemas.microsoft.com/office/drawing/2014/main" id="{4AF74E72-01C8-A442-9F7B-8653E6847584}"/>
              </a:ext>
            </a:extLst>
          </p:cNvPr>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4363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 name="Rectángulo 3">
            <a:extLst>
              <a:ext uri="{FF2B5EF4-FFF2-40B4-BE49-F238E27FC236}">
                <a16:creationId xmlns:a16="http://schemas.microsoft.com/office/drawing/2014/main" id="{0D3853F8-4896-294E-AD58-08BC57AD6BF2}"/>
              </a:ext>
            </a:extLst>
          </p:cNvPr>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5" name="CuadroTexto 4">
            <a:extLst>
              <a:ext uri="{FF2B5EF4-FFF2-40B4-BE49-F238E27FC236}">
                <a16:creationId xmlns:a16="http://schemas.microsoft.com/office/drawing/2014/main" id="{D4320E9B-49D3-4342-AE4B-B3101DEFE2C5}"/>
              </a:ext>
            </a:extLst>
          </p:cNvPr>
          <p:cNvSpPr txBox="1"/>
          <p:nvPr/>
        </p:nvSpPr>
        <p:spPr>
          <a:xfrm>
            <a:off x="1008063" y="3169972"/>
            <a:ext cx="5993558"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INTRODUCCIÓN A LA CADENA</a:t>
            </a:r>
            <a:br>
              <a:rPr lang="es-PE" sz="2800" dirty="0">
                <a:solidFill>
                  <a:schemeClr val="bg1"/>
                </a:solidFill>
                <a:latin typeface="Calibri"/>
                <a:cs typeface="Calibri"/>
              </a:rPr>
            </a:br>
            <a:r>
              <a:rPr lang="es-PE" sz="2800" b="1" dirty="0">
                <a:solidFill>
                  <a:schemeClr val="bg1"/>
                </a:solidFill>
                <a:latin typeface="Graphik Bold" charset="0"/>
                <a:ea typeface="Graphik Bold" charset="0"/>
                <a:cs typeface="Graphik Bold" charset="0"/>
              </a:rPr>
              <a:t>DE SUMINISTROS</a:t>
            </a:r>
          </a:p>
        </p:txBody>
      </p:sp>
      <p:pic>
        <p:nvPicPr>
          <p:cNvPr id="6" name="Imagen 5">
            <a:extLst>
              <a:ext uri="{FF2B5EF4-FFF2-40B4-BE49-F238E27FC236}">
                <a16:creationId xmlns:a16="http://schemas.microsoft.com/office/drawing/2014/main" id="{304B3D6D-8859-D449-8DDE-7B37F608A1AA}"/>
              </a:ext>
            </a:extLst>
          </p:cNvPr>
          <p:cNvPicPr>
            <a:picLocks noChangeAspect="1"/>
          </p:cNvPicPr>
          <p:nvPr/>
        </p:nvPicPr>
        <p:blipFill>
          <a:blip r:embed="rId3"/>
          <a:stretch>
            <a:fillRect/>
          </a:stretch>
        </p:blipFill>
        <p:spPr>
          <a:xfrm>
            <a:off x="1008063" y="2869612"/>
            <a:ext cx="195423" cy="2012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4"/>
          <p:cNvSpPr txBox="1"/>
          <p:nvPr/>
        </p:nvSpPr>
        <p:spPr>
          <a:xfrm>
            <a:off x="511341" y="918251"/>
            <a:ext cx="8164347" cy="815608"/>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600"/>
              </a:spcAft>
              <a:buNone/>
            </a:pPr>
            <a:r>
              <a:rPr lang="es-ES_tradnl" sz="1600" b="1" dirty="0">
                <a:solidFill>
                  <a:schemeClr val="dk1"/>
                </a:solidFill>
                <a:latin typeface="Calibri"/>
                <a:ea typeface="Calibri"/>
                <a:cs typeface="Calibri"/>
                <a:sym typeface="Calibri"/>
              </a:rPr>
              <a:t>CADENA DE SUMINISTROS</a:t>
            </a:r>
            <a:endParaRPr lang="es-ES_tradnl" sz="1600" dirty="0">
              <a:latin typeface="Calibri" panose="020F0502020204030204" pitchFamily="34" charset="0"/>
              <a:cs typeface="Calibri" panose="020F0502020204030204" pitchFamily="34" charset="0"/>
            </a:endParaRPr>
          </a:p>
          <a:p>
            <a:pPr marL="11112" marR="0" lvl="0" indent="0" algn="l" rtl="0">
              <a:spcBef>
                <a:spcPts val="0"/>
              </a:spcBef>
              <a:spcAft>
                <a:spcPts val="0"/>
              </a:spcAft>
              <a:buNone/>
            </a:pPr>
            <a:r>
              <a:rPr lang="es-ES_tradnl" sz="1600" dirty="0">
                <a:solidFill>
                  <a:schemeClr val="dk1"/>
                </a:solidFill>
                <a:latin typeface="Calibri"/>
                <a:ea typeface="Calibri"/>
                <a:cs typeface="Calibri"/>
                <a:sym typeface="Calibri"/>
              </a:rPr>
              <a:t>Conjunto de procesos desde la obtención de las materias primas hasta la entrega del producto terminado al cliente final en las condiciones adecuadas de:</a:t>
            </a:r>
            <a:endParaRPr lang="es-ES_tradnl" sz="1600" dirty="0">
              <a:latin typeface="Calibri" panose="020F0502020204030204" pitchFamily="34" charset="0"/>
              <a:cs typeface="Calibri" panose="020F0502020204030204" pitchFamily="34" charset="0"/>
            </a:endParaRPr>
          </a:p>
        </p:txBody>
      </p:sp>
      <p:sp>
        <p:nvSpPr>
          <p:cNvPr id="8" name="Rectangle 5">
            <a:extLst>
              <a:ext uri="{FF2B5EF4-FFF2-40B4-BE49-F238E27FC236}">
                <a16:creationId xmlns:a16="http://schemas.microsoft.com/office/drawing/2014/main" id="{B3A783F8-4CB8-3948-AB13-3A5E53260313}"/>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60DAA494-A15A-4241-962F-6BA1549F14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6610" y="2013698"/>
            <a:ext cx="2610734" cy="1525128"/>
          </a:xfrm>
          <a:prstGeom prst="rect">
            <a:avLst/>
          </a:prstGeom>
        </p:spPr>
      </p:pic>
      <p:pic>
        <p:nvPicPr>
          <p:cNvPr id="7" name="Imagen 6">
            <a:extLst>
              <a:ext uri="{FF2B5EF4-FFF2-40B4-BE49-F238E27FC236}">
                <a16:creationId xmlns:a16="http://schemas.microsoft.com/office/drawing/2014/main" id="{39B1CB33-3F3F-964B-A610-C23BDEAC2E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3609" y="2013699"/>
            <a:ext cx="2582080" cy="1525128"/>
          </a:xfrm>
          <a:prstGeom prst="rect">
            <a:avLst/>
          </a:prstGeom>
        </p:spPr>
      </p:pic>
      <p:pic>
        <p:nvPicPr>
          <p:cNvPr id="41" name="Imagen 40">
            <a:extLst>
              <a:ext uri="{FF2B5EF4-FFF2-40B4-BE49-F238E27FC236}">
                <a16:creationId xmlns:a16="http://schemas.microsoft.com/office/drawing/2014/main" id="{C1A5292D-BA0E-DF4D-B6D2-0083C9D3B4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26611" y="3586659"/>
            <a:ext cx="2610734" cy="1647329"/>
          </a:xfrm>
          <a:prstGeom prst="rect">
            <a:avLst/>
          </a:prstGeom>
        </p:spPr>
      </p:pic>
      <p:pic>
        <p:nvPicPr>
          <p:cNvPr id="43" name="Imagen 42">
            <a:extLst>
              <a:ext uri="{FF2B5EF4-FFF2-40B4-BE49-F238E27FC236}">
                <a16:creationId xmlns:a16="http://schemas.microsoft.com/office/drawing/2014/main" id="{425D8FB8-2E7B-4749-92C8-329BEF6B22D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3609" y="3586659"/>
            <a:ext cx="2582079" cy="1647329"/>
          </a:xfrm>
          <a:prstGeom prst="rect">
            <a:avLst/>
          </a:prstGeom>
        </p:spPr>
      </p:pic>
      <p:sp>
        <p:nvSpPr>
          <p:cNvPr id="55" name="Rectángulo 54">
            <a:extLst>
              <a:ext uri="{FF2B5EF4-FFF2-40B4-BE49-F238E27FC236}">
                <a16:creationId xmlns:a16="http://schemas.microsoft.com/office/drawing/2014/main" id="{E717744C-44D8-E84A-826C-6BEA75F5CC13}"/>
              </a:ext>
            </a:extLst>
          </p:cNvPr>
          <p:cNvSpPr/>
          <p:nvPr/>
        </p:nvSpPr>
        <p:spPr>
          <a:xfrm>
            <a:off x="1176276" y="2013698"/>
            <a:ext cx="1077823" cy="215444"/>
          </a:xfrm>
          <a:prstGeom prst="rect">
            <a:avLst/>
          </a:prstGeom>
        </p:spPr>
        <p:txBody>
          <a:bodyPr wrap="square" lIns="0" tIns="0" rIns="0" bIns="0">
            <a:spAutoFit/>
          </a:bodyPr>
          <a:lstStyle/>
          <a:p>
            <a:pPr lvl="0"/>
            <a:r>
              <a:rPr lang="es-ES" sz="1400" dirty="0">
                <a:solidFill>
                  <a:srgbClr val="000000"/>
                </a:solidFill>
                <a:latin typeface="Calibri" charset="0"/>
                <a:ea typeface="Calibri" charset="0"/>
                <a:cs typeface="Calibri" charset="0"/>
              </a:rPr>
              <a:t>Tiempo</a:t>
            </a:r>
            <a:endParaRPr lang="es-PE" sz="1400" dirty="0">
              <a:solidFill>
                <a:srgbClr val="000000"/>
              </a:solidFill>
              <a:latin typeface="Calibri" charset="0"/>
              <a:ea typeface="Calibri" charset="0"/>
              <a:cs typeface="Calibri" charset="0"/>
            </a:endParaRPr>
          </a:p>
        </p:txBody>
      </p:sp>
      <p:sp>
        <p:nvSpPr>
          <p:cNvPr id="56" name="Rectángulo 55">
            <a:extLst>
              <a:ext uri="{FF2B5EF4-FFF2-40B4-BE49-F238E27FC236}">
                <a16:creationId xmlns:a16="http://schemas.microsoft.com/office/drawing/2014/main" id="{D511F51B-085A-6241-A80F-36CA00AD383D}"/>
              </a:ext>
            </a:extLst>
          </p:cNvPr>
          <p:cNvSpPr/>
          <p:nvPr/>
        </p:nvSpPr>
        <p:spPr>
          <a:xfrm>
            <a:off x="401800" y="194564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01</a:t>
            </a:r>
            <a:endParaRPr lang="es-PE" sz="2400" b="1" dirty="0">
              <a:solidFill>
                <a:srgbClr val="01B1C3"/>
              </a:solidFill>
              <a:latin typeface="Calibri" charset="0"/>
              <a:ea typeface="Calibri" charset="0"/>
              <a:cs typeface="Calibri" charset="0"/>
            </a:endParaRPr>
          </a:p>
        </p:txBody>
      </p:sp>
      <p:cxnSp>
        <p:nvCxnSpPr>
          <p:cNvPr id="57" name="Conector recto 56">
            <a:extLst>
              <a:ext uri="{FF2B5EF4-FFF2-40B4-BE49-F238E27FC236}">
                <a16:creationId xmlns:a16="http://schemas.microsoft.com/office/drawing/2014/main" id="{CB95F64A-155A-3642-B54B-A81BE3EFD843}"/>
              </a:ext>
            </a:extLst>
          </p:cNvPr>
          <p:cNvCxnSpPr>
            <a:cxnSpLocks/>
            <a:endCxn id="77" idx="4"/>
          </p:cNvCxnSpPr>
          <p:nvPr/>
        </p:nvCxnSpPr>
        <p:spPr>
          <a:xfrm flipH="1">
            <a:off x="957824" y="2071565"/>
            <a:ext cx="2" cy="1256982"/>
          </a:xfrm>
          <a:prstGeom prst="line">
            <a:avLst/>
          </a:prstGeom>
          <a:ln w="12700">
            <a:solidFill>
              <a:srgbClr val="01B1C3"/>
            </a:solidFill>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A37DE6A9-B3F2-F645-A926-BA2267B265DC}"/>
              </a:ext>
            </a:extLst>
          </p:cNvPr>
          <p:cNvSpPr/>
          <p:nvPr/>
        </p:nvSpPr>
        <p:spPr>
          <a:xfrm>
            <a:off x="401800" y="233342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02</a:t>
            </a:r>
            <a:endParaRPr lang="es-PE" sz="2400" b="1" dirty="0">
              <a:solidFill>
                <a:srgbClr val="01B1C3"/>
              </a:solidFill>
              <a:latin typeface="Calibri" charset="0"/>
              <a:ea typeface="Calibri" charset="0"/>
              <a:cs typeface="Calibri" charset="0"/>
            </a:endParaRPr>
          </a:p>
        </p:txBody>
      </p:sp>
      <p:sp>
        <p:nvSpPr>
          <p:cNvPr id="59" name="Rectángulo 58">
            <a:extLst>
              <a:ext uri="{FF2B5EF4-FFF2-40B4-BE49-F238E27FC236}">
                <a16:creationId xmlns:a16="http://schemas.microsoft.com/office/drawing/2014/main" id="{C57A9D57-F4F1-2C41-BA93-744551B61BE5}"/>
              </a:ext>
            </a:extLst>
          </p:cNvPr>
          <p:cNvSpPr/>
          <p:nvPr/>
        </p:nvSpPr>
        <p:spPr>
          <a:xfrm>
            <a:off x="401800" y="2738099"/>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03</a:t>
            </a:r>
            <a:endParaRPr lang="es-PE" sz="2800" b="1" dirty="0">
              <a:solidFill>
                <a:srgbClr val="01B1C3"/>
              </a:solidFill>
              <a:latin typeface="Calibri" charset="0"/>
              <a:ea typeface="Calibri" charset="0"/>
              <a:cs typeface="Calibri" charset="0"/>
            </a:endParaRPr>
          </a:p>
        </p:txBody>
      </p:sp>
      <p:sp>
        <p:nvSpPr>
          <p:cNvPr id="60" name="Rectángulo 59">
            <a:extLst>
              <a:ext uri="{FF2B5EF4-FFF2-40B4-BE49-F238E27FC236}">
                <a16:creationId xmlns:a16="http://schemas.microsoft.com/office/drawing/2014/main" id="{A23E8BEF-3A57-3545-9BAF-0DADD149ED3E}"/>
              </a:ext>
            </a:extLst>
          </p:cNvPr>
          <p:cNvSpPr/>
          <p:nvPr/>
        </p:nvSpPr>
        <p:spPr>
          <a:xfrm>
            <a:off x="1176276" y="2374269"/>
            <a:ext cx="1212502" cy="215444"/>
          </a:xfrm>
          <a:prstGeom prst="rect">
            <a:avLst/>
          </a:prstGeom>
        </p:spPr>
        <p:txBody>
          <a:bodyPr wrap="square" lIns="0" tIns="0" rIns="0" bIns="0">
            <a:spAutoFit/>
          </a:bodyPr>
          <a:lstStyle/>
          <a:p>
            <a:pPr lvl="0"/>
            <a:r>
              <a:rPr lang="es-ES" sz="1400" dirty="0">
                <a:solidFill>
                  <a:srgbClr val="000000"/>
                </a:solidFill>
                <a:latin typeface="Calibri" charset="0"/>
                <a:ea typeface="Calibri" charset="0"/>
                <a:cs typeface="Calibri" charset="0"/>
              </a:rPr>
              <a:t>Calidad</a:t>
            </a:r>
            <a:endParaRPr lang="es-PE" sz="1400" dirty="0">
              <a:solidFill>
                <a:srgbClr val="000000"/>
              </a:solidFill>
              <a:latin typeface="Calibri" charset="0"/>
              <a:ea typeface="Calibri" charset="0"/>
              <a:cs typeface="Calibri" charset="0"/>
            </a:endParaRPr>
          </a:p>
        </p:txBody>
      </p:sp>
      <p:sp>
        <p:nvSpPr>
          <p:cNvPr id="61" name="Rectángulo 60">
            <a:extLst>
              <a:ext uri="{FF2B5EF4-FFF2-40B4-BE49-F238E27FC236}">
                <a16:creationId xmlns:a16="http://schemas.microsoft.com/office/drawing/2014/main" id="{1D6703B7-DBA5-EC4D-A6A8-A93506AA1E29}"/>
              </a:ext>
            </a:extLst>
          </p:cNvPr>
          <p:cNvSpPr/>
          <p:nvPr/>
        </p:nvSpPr>
        <p:spPr>
          <a:xfrm>
            <a:off x="1176276" y="2789049"/>
            <a:ext cx="990668" cy="215444"/>
          </a:xfrm>
          <a:prstGeom prst="rect">
            <a:avLst/>
          </a:prstGeom>
        </p:spPr>
        <p:txBody>
          <a:bodyPr wrap="square" lIns="0" tIns="0" rIns="0" bIns="0">
            <a:spAutoFit/>
          </a:bodyPr>
          <a:lstStyle/>
          <a:p>
            <a:pPr lvl="0"/>
            <a:r>
              <a:rPr lang="es-ES" sz="1400" dirty="0">
                <a:solidFill>
                  <a:srgbClr val="000000"/>
                </a:solidFill>
                <a:latin typeface="Calibri" charset="0"/>
                <a:ea typeface="Calibri" charset="0"/>
                <a:cs typeface="Calibri" charset="0"/>
              </a:rPr>
              <a:t>Cantidad</a:t>
            </a:r>
            <a:endParaRPr lang="es-PE" sz="1400" dirty="0">
              <a:solidFill>
                <a:srgbClr val="000000"/>
              </a:solidFill>
              <a:latin typeface="Calibri" charset="0"/>
              <a:ea typeface="Calibri" charset="0"/>
              <a:cs typeface="Calibri" charset="0"/>
            </a:endParaRPr>
          </a:p>
        </p:txBody>
      </p:sp>
      <p:grpSp>
        <p:nvGrpSpPr>
          <p:cNvPr id="62" name="Agrupar 29">
            <a:extLst>
              <a:ext uri="{FF2B5EF4-FFF2-40B4-BE49-F238E27FC236}">
                <a16:creationId xmlns:a16="http://schemas.microsoft.com/office/drawing/2014/main" id="{F2983C9D-067E-CC4E-AC47-79E9A1710C1F}"/>
              </a:ext>
            </a:extLst>
          </p:cNvPr>
          <p:cNvGrpSpPr/>
          <p:nvPr/>
        </p:nvGrpSpPr>
        <p:grpSpPr>
          <a:xfrm>
            <a:off x="887429" y="2049688"/>
            <a:ext cx="140792" cy="140258"/>
            <a:chOff x="3427964" y="2244682"/>
            <a:chExt cx="225891" cy="225034"/>
          </a:xfrm>
        </p:grpSpPr>
        <p:sp>
          <p:nvSpPr>
            <p:cNvPr id="63" name="Elipse 62">
              <a:extLst>
                <a:ext uri="{FF2B5EF4-FFF2-40B4-BE49-F238E27FC236}">
                  <a16:creationId xmlns:a16="http://schemas.microsoft.com/office/drawing/2014/main" id="{6BD66039-EA8E-734E-AA82-DE231E46C69E}"/>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4" name="Elipse 63">
              <a:extLst>
                <a:ext uri="{FF2B5EF4-FFF2-40B4-BE49-F238E27FC236}">
                  <a16:creationId xmlns:a16="http://schemas.microsoft.com/office/drawing/2014/main" id="{B978B3CA-E751-D84C-B7E3-DE3B906A551B}"/>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
        <p:nvSpPr>
          <p:cNvPr id="65" name="Rectángulo 64">
            <a:extLst>
              <a:ext uri="{FF2B5EF4-FFF2-40B4-BE49-F238E27FC236}">
                <a16:creationId xmlns:a16="http://schemas.microsoft.com/office/drawing/2014/main" id="{69EF352D-DBFF-604A-899B-C0C655C698B5}"/>
              </a:ext>
            </a:extLst>
          </p:cNvPr>
          <p:cNvSpPr/>
          <p:nvPr/>
        </p:nvSpPr>
        <p:spPr>
          <a:xfrm>
            <a:off x="1176276" y="3174614"/>
            <a:ext cx="1212500" cy="215444"/>
          </a:xfrm>
          <a:prstGeom prst="rect">
            <a:avLst/>
          </a:prstGeom>
        </p:spPr>
        <p:txBody>
          <a:bodyPr wrap="square" lIns="0" tIns="0" rIns="0" bIns="0">
            <a:spAutoFit/>
          </a:bodyPr>
          <a:lstStyle/>
          <a:p>
            <a:pPr lvl="0"/>
            <a:r>
              <a:rPr lang="es-ES" sz="1400" dirty="0">
                <a:solidFill>
                  <a:srgbClr val="000000"/>
                </a:solidFill>
                <a:latin typeface="Calibri" charset="0"/>
                <a:ea typeface="Calibri" charset="0"/>
                <a:cs typeface="Calibri" charset="0"/>
              </a:rPr>
              <a:t>Costo óptimo</a:t>
            </a:r>
            <a:endParaRPr lang="es-PE" sz="1400" dirty="0">
              <a:solidFill>
                <a:srgbClr val="000000"/>
              </a:solidFill>
              <a:latin typeface="Calibri" charset="0"/>
              <a:ea typeface="Calibri" charset="0"/>
              <a:cs typeface="Calibri" charset="0"/>
            </a:endParaRPr>
          </a:p>
        </p:txBody>
      </p:sp>
      <p:sp>
        <p:nvSpPr>
          <p:cNvPr id="67" name="Rectángulo 66">
            <a:extLst>
              <a:ext uri="{FF2B5EF4-FFF2-40B4-BE49-F238E27FC236}">
                <a16:creationId xmlns:a16="http://schemas.microsoft.com/office/drawing/2014/main" id="{32719E8D-7158-8A47-BE34-0512FFADABA5}"/>
              </a:ext>
            </a:extLst>
          </p:cNvPr>
          <p:cNvSpPr/>
          <p:nvPr/>
        </p:nvSpPr>
        <p:spPr>
          <a:xfrm>
            <a:off x="404127" y="3118481"/>
            <a:ext cx="400819" cy="369332"/>
          </a:xfrm>
          <a:prstGeom prst="rect">
            <a:avLst/>
          </a:prstGeom>
          <a:noFill/>
        </p:spPr>
        <p:txBody>
          <a:bodyPr wrap="square" lIns="0" tIns="0" rIns="0" bIns="0">
            <a:spAutoFit/>
          </a:bodyPr>
          <a:lstStyle/>
          <a:p>
            <a:pPr algn="r"/>
            <a:r>
              <a:rPr lang="es-ES" sz="2400" b="1" dirty="0">
                <a:solidFill>
                  <a:srgbClr val="01B1C3"/>
                </a:solidFill>
                <a:latin typeface="Calibri" charset="0"/>
                <a:ea typeface="Calibri" charset="0"/>
                <a:cs typeface="Calibri" charset="0"/>
              </a:rPr>
              <a:t>04</a:t>
            </a:r>
            <a:endParaRPr lang="es-PE" sz="2800" b="1" dirty="0">
              <a:solidFill>
                <a:srgbClr val="01B1C3"/>
              </a:solidFill>
              <a:latin typeface="Calibri" charset="0"/>
              <a:ea typeface="Calibri" charset="0"/>
              <a:cs typeface="Calibri" charset="0"/>
            </a:endParaRPr>
          </a:p>
        </p:txBody>
      </p:sp>
      <p:grpSp>
        <p:nvGrpSpPr>
          <p:cNvPr id="69" name="Agrupar 29">
            <a:extLst>
              <a:ext uri="{FF2B5EF4-FFF2-40B4-BE49-F238E27FC236}">
                <a16:creationId xmlns:a16="http://schemas.microsoft.com/office/drawing/2014/main" id="{A8D7816A-FD01-114C-BF96-A705FC93E200}"/>
              </a:ext>
            </a:extLst>
          </p:cNvPr>
          <p:cNvGrpSpPr/>
          <p:nvPr/>
        </p:nvGrpSpPr>
        <p:grpSpPr>
          <a:xfrm>
            <a:off x="887429" y="2434523"/>
            <a:ext cx="140792" cy="140258"/>
            <a:chOff x="3427964" y="2244682"/>
            <a:chExt cx="225891" cy="225034"/>
          </a:xfrm>
        </p:grpSpPr>
        <p:sp>
          <p:nvSpPr>
            <p:cNvPr id="70" name="Elipse 69">
              <a:extLst>
                <a:ext uri="{FF2B5EF4-FFF2-40B4-BE49-F238E27FC236}">
                  <a16:creationId xmlns:a16="http://schemas.microsoft.com/office/drawing/2014/main" id="{EC5C91E5-2AC1-AF40-BF87-6355C8639F04}"/>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Elipse 70">
              <a:extLst>
                <a:ext uri="{FF2B5EF4-FFF2-40B4-BE49-F238E27FC236}">
                  <a16:creationId xmlns:a16="http://schemas.microsoft.com/office/drawing/2014/main" id="{912DCBEB-7155-B24E-8F37-061CA6705127}"/>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72" name="Agrupar 29">
            <a:extLst>
              <a:ext uri="{FF2B5EF4-FFF2-40B4-BE49-F238E27FC236}">
                <a16:creationId xmlns:a16="http://schemas.microsoft.com/office/drawing/2014/main" id="{896DE625-5BA6-1F4D-9B3D-75957B2B5723}"/>
              </a:ext>
            </a:extLst>
          </p:cNvPr>
          <p:cNvGrpSpPr/>
          <p:nvPr/>
        </p:nvGrpSpPr>
        <p:grpSpPr>
          <a:xfrm>
            <a:off x="887429" y="2828844"/>
            <a:ext cx="140792" cy="140258"/>
            <a:chOff x="3427964" y="2244682"/>
            <a:chExt cx="225891" cy="225034"/>
          </a:xfrm>
        </p:grpSpPr>
        <p:sp>
          <p:nvSpPr>
            <p:cNvPr id="73" name="Elipse 72">
              <a:extLst>
                <a:ext uri="{FF2B5EF4-FFF2-40B4-BE49-F238E27FC236}">
                  <a16:creationId xmlns:a16="http://schemas.microsoft.com/office/drawing/2014/main" id="{BF15B7F1-D264-2549-94BC-DB2CF2103D9A}"/>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4" name="Elipse 73">
              <a:extLst>
                <a:ext uri="{FF2B5EF4-FFF2-40B4-BE49-F238E27FC236}">
                  <a16:creationId xmlns:a16="http://schemas.microsoft.com/office/drawing/2014/main" id="{7C16CC58-42F1-5C4E-92EF-C968282D75C6}"/>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grpSp>
        <p:nvGrpSpPr>
          <p:cNvPr id="75" name="Agrupar 29">
            <a:extLst>
              <a:ext uri="{FF2B5EF4-FFF2-40B4-BE49-F238E27FC236}">
                <a16:creationId xmlns:a16="http://schemas.microsoft.com/office/drawing/2014/main" id="{1D2CD2C9-199A-E544-B464-242529D72E2B}"/>
              </a:ext>
            </a:extLst>
          </p:cNvPr>
          <p:cNvGrpSpPr/>
          <p:nvPr/>
        </p:nvGrpSpPr>
        <p:grpSpPr>
          <a:xfrm>
            <a:off x="887429" y="3221945"/>
            <a:ext cx="140792" cy="140258"/>
            <a:chOff x="3427964" y="2244682"/>
            <a:chExt cx="225891" cy="225034"/>
          </a:xfrm>
        </p:grpSpPr>
        <p:sp>
          <p:nvSpPr>
            <p:cNvPr id="76" name="Elipse 75">
              <a:extLst>
                <a:ext uri="{FF2B5EF4-FFF2-40B4-BE49-F238E27FC236}">
                  <a16:creationId xmlns:a16="http://schemas.microsoft.com/office/drawing/2014/main" id="{A21B0652-EC1F-B947-AC79-85E6BE3843B8}"/>
                </a:ext>
              </a:extLst>
            </p:cNvPr>
            <p:cNvSpPr/>
            <p:nvPr/>
          </p:nvSpPr>
          <p:spPr>
            <a:xfrm>
              <a:off x="3427964" y="2244682"/>
              <a:ext cx="225891" cy="225034"/>
            </a:xfrm>
            <a:prstGeom prst="ellipse">
              <a:avLst/>
            </a:prstGeom>
            <a:solidFill>
              <a:schemeClr val="bg1"/>
            </a:solidFill>
            <a:ln w="19050">
              <a:solidFill>
                <a:srgbClr val="01B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7" name="Elipse 76">
              <a:extLst>
                <a:ext uri="{FF2B5EF4-FFF2-40B4-BE49-F238E27FC236}">
                  <a16:creationId xmlns:a16="http://schemas.microsoft.com/office/drawing/2014/main" id="{CFE95C78-4647-4643-9985-7ADF2AC0ABC3}"/>
                </a:ext>
              </a:extLst>
            </p:cNvPr>
            <p:cNvSpPr/>
            <p:nvPr/>
          </p:nvSpPr>
          <p:spPr>
            <a:xfrm>
              <a:off x="3482167" y="2298680"/>
              <a:ext cx="117483" cy="117037"/>
            </a:xfrm>
            <a:prstGeom prst="ellipse">
              <a:avLst/>
            </a:prstGeom>
            <a:solidFill>
              <a:srgbClr val="01B1C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3" name="Forma libre 2">
            <a:extLst>
              <a:ext uri="{FF2B5EF4-FFF2-40B4-BE49-F238E27FC236}">
                <a16:creationId xmlns:a16="http://schemas.microsoft.com/office/drawing/2014/main" id="{A46B23A1-DAE9-C94B-8C1D-9A1A557564A9}"/>
              </a:ext>
            </a:extLst>
          </p:cNvPr>
          <p:cNvSpPr/>
          <p:nvPr/>
        </p:nvSpPr>
        <p:spPr>
          <a:xfrm>
            <a:off x="1259571" y="1544185"/>
            <a:ext cx="6770193" cy="1162681"/>
          </a:xfrm>
          <a:custGeom>
            <a:avLst/>
            <a:gdLst>
              <a:gd name="connsiteX0" fmla="*/ 12111 w 6770193"/>
              <a:gd name="connsiteY0" fmla="*/ 1005235 h 1162681"/>
              <a:gd name="connsiteX1" fmla="*/ 1205070 w 6770193"/>
              <a:gd name="connsiteY1" fmla="*/ 817510 h 1162681"/>
              <a:gd name="connsiteX2" fmla="*/ 2398029 w 6770193"/>
              <a:gd name="connsiteY2" fmla="*/ 647953 h 1162681"/>
              <a:gd name="connsiteX3" fmla="*/ 2834034 w 6770193"/>
              <a:gd name="connsiteY3" fmla="*/ 563174 h 1162681"/>
              <a:gd name="connsiteX4" fmla="*/ 3161038 w 6770193"/>
              <a:gd name="connsiteY4" fmla="*/ 417839 h 1162681"/>
              <a:gd name="connsiteX5" fmla="*/ 3276095 w 6770193"/>
              <a:gd name="connsiteY5" fmla="*/ 320949 h 1162681"/>
              <a:gd name="connsiteX6" fmla="*/ 3324540 w 6770193"/>
              <a:gd name="connsiteY6" fmla="*/ 121113 h 1162681"/>
              <a:gd name="connsiteX7" fmla="*/ 3215539 w 6770193"/>
              <a:gd name="connsiteY7" fmla="*/ 121113 h 1162681"/>
              <a:gd name="connsiteX8" fmla="*/ 3379041 w 6770193"/>
              <a:gd name="connsiteY8" fmla="*/ 0 h 1162681"/>
              <a:gd name="connsiteX9" fmla="*/ 3542543 w 6770193"/>
              <a:gd name="connsiteY9" fmla="*/ 121113 h 1162681"/>
              <a:gd name="connsiteX10" fmla="*/ 3427486 w 6770193"/>
              <a:gd name="connsiteY10" fmla="*/ 121113 h 1162681"/>
              <a:gd name="connsiteX11" fmla="*/ 3475931 w 6770193"/>
              <a:gd name="connsiteY11" fmla="*/ 290671 h 1162681"/>
              <a:gd name="connsiteX12" fmla="*/ 3572821 w 6770193"/>
              <a:gd name="connsiteY12" fmla="*/ 393616 h 1162681"/>
              <a:gd name="connsiteX13" fmla="*/ 3893769 w 6770193"/>
              <a:gd name="connsiteY13" fmla="*/ 569230 h 1162681"/>
              <a:gd name="connsiteX14" fmla="*/ 4832392 w 6770193"/>
              <a:gd name="connsiteY14" fmla="*/ 744843 h 1162681"/>
              <a:gd name="connsiteX15" fmla="*/ 6770193 w 6770193"/>
              <a:gd name="connsiteY15" fmla="*/ 968901 h 1162681"/>
              <a:gd name="connsiteX16" fmla="*/ 6770193 w 6770193"/>
              <a:gd name="connsiteY16" fmla="*/ 1162681 h 1162681"/>
              <a:gd name="connsiteX17" fmla="*/ 0 w 6770193"/>
              <a:gd name="connsiteY17" fmla="*/ 1162681 h 1162681"/>
              <a:gd name="connsiteX18" fmla="*/ 12111 w 6770193"/>
              <a:gd name="connsiteY18" fmla="*/ 1005235 h 11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70193" h="1162681">
                <a:moveTo>
                  <a:pt x="12111" y="1005235"/>
                </a:moveTo>
                <a:lnTo>
                  <a:pt x="1205070" y="817510"/>
                </a:lnTo>
                <a:lnTo>
                  <a:pt x="2398029" y="647953"/>
                </a:lnTo>
                <a:lnTo>
                  <a:pt x="2834034" y="563174"/>
                </a:lnTo>
                <a:lnTo>
                  <a:pt x="3161038" y="417839"/>
                </a:lnTo>
                <a:lnTo>
                  <a:pt x="3276095" y="320949"/>
                </a:lnTo>
                <a:lnTo>
                  <a:pt x="3324540" y="121113"/>
                </a:lnTo>
                <a:lnTo>
                  <a:pt x="3215539" y="121113"/>
                </a:lnTo>
                <a:lnTo>
                  <a:pt x="3379041" y="0"/>
                </a:lnTo>
                <a:lnTo>
                  <a:pt x="3542543" y="121113"/>
                </a:lnTo>
                <a:lnTo>
                  <a:pt x="3427486" y="121113"/>
                </a:lnTo>
                <a:lnTo>
                  <a:pt x="3475931" y="290671"/>
                </a:lnTo>
                <a:lnTo>
                  <a:pt x="3572821" y="393616"/>
                </a:lnTo>
                <a:lnTo>
                  <a:pt x="3893769" y="569230"/>
                </a:lnTo>
                <a:lnTo>
                  <a:pt x="4832392" y="744843"/>
                </a:lnTo>
                <a:lnTo>
                  <a:pt x="6770193" y="968901"/>
                </a:lnTo>
                <a:lnTo>
                  <a:pt x="6770193" y="1162681"/>
                </a:lnTo>
                <a:lnTo>
                  <a:pt x="0" y="1162681"/>
                </a:lnTo>
                <a:lnTo>
                  <a:pt x="12111" y="1005235"/>
                </a:lnTo>
                <a:close/>
              </a:path>
            </a:pathLst>
          </a:custGeom>
          <a:solidFill>
            <a:srgbClr val="FDC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60" name="Google Shape;60;p5"/>
          <p:cNvSpPr txBox="1"/>
          <p:nvPr/>
        </p:nvSpPr>
        <p:spPr>
          <a:xfrm>
            <a:off x="511341" y="925339"/>
            <a:ext cx="8164347" cy="215444"/>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b="1" dirty="0">
                <a:solidFill>
                  <a:schemeClr val="dk1"/>
                </a:solidFill>
                <a:latin typeface="Calibri"/>
                <a:ea typeface="Calibri"/>
                <a:cs typeface="Calibri"/>
                <a:sym typeface="Calibri"/>
              </a:rPr>
              <a:t>CADENA DE SUMINISTROS (SCM)</a:t>
            </a:r>
            <a:endParaRPr sz="1200" dirty="0">
              <a:latin typeface="Calibri" panose="020F0502020204030204" pitchFamily="34" charset="0"/>
              <a:cs typeface="Calibri" panose="020F0502020204030204" pitchFamily="34" charset="0"/>
            </a:endParaRPr>
          </a:p>
        </p:txBody>
      </p:sp>
      <p:sp>
        <p:nvSpPr>
          <p:cNvPr id="32" name="Rectangle 5">
            <a:extLst>
              <a:ext uri="{FF2B5EF4-FFF2-40B4-BE49-F238E27FC236}">
                <a16:creationId xmlns:a16="http://schemas.microsoft.com/office/drawing/2014/main" id="{7A026780-DA15-6B4F-951D-84E1C4BBC6CE}"/>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35" name="Line 55">
            <a:extLst>
              <a:ext uri="{FF2B5EF4-FFF2-40B4-BE49-F238E27FC236}">
                <a16:creationId xmlns:a16="http://schemas.microsoft.com/office/drawing/2014/main" id="{F4CFE342-D1A4-D841-9851-BBF596788AE7}"/>
              </a:ext>
            </a:extLst>
          </p:cNvPr>
          <p:cNvSpPr>
            <a:spLocks noChangeShapeType="1"/>
          </p:cNvSpPr>
          <p:nvPr/>
        </p:nvSpPr>
        <p:spPr bwMode="auto">
          <a:xfrm flipV="1">
            <a:off x="3160020" y="1290677"/>
            <a:ext cx="0" cy="2780917"/>
          </a:xfrm>
          <a:prstGeom prst="line">
            <a:avLst/>
          </a:prstGeom>
          <a:noFill/>
          <a:ln w="38100">
            <a:solidFill>
              <a:srgbClr val="808799"/>
            </a:solidFill>
            <a:prstDash val="sys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PE" sz="1400" dirty="0">
              <a:latin typeface="Calibri" panose="020F0502020204030204" pitchFamily="34" charset="0"/>
              <a:cs typeface="Calibri" panose="020F0502020204030204" pitchFamily="34" charset="0"/>
            </a:endParaRPr>
          </a:p>
        </p:txBody>
      </p:sp>
      <p:sp>
        <p:nvSpPr>
          <p:cNvPr id="36" name="Line 57">
            <a:extLst>
              <a:ext uri="{FF2B5EF4-FFF2-40B4-BE49-F238E27FC236}">
                <a16:creationId xmlns:a16="http://schemas.microsoft.com/office/drawing/2014/main" id="{32D70CEE-53E6-E24A-92F3-C3BE6BC5545D}"/>
              </a:ext>
            </a:extLst>
          </p:cNvPr>
          <p:cNvSpPr>
            <a:spLocks noChangeShapeType="1"/>
          </p:cNvSpPr>
          <p:nvPr/>
        </p:nvSpPr>
        <p:spPr bwMode="auto">
          <a:xfrm flipV="1">
            <a:off x="1812042" y="1583395"/>
            <a:ext cx="0" cy="189965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PE" sz="1400" dirty="0">
              <a:latin typeface="Calibri" panose="020F0502020204030204" pitchFamily="34" charset="0"/>
              <a:cs typeface="Calibri" panose="020F0502020204030204" pitchFamily="34" charset="0"/>
            </a:endParaRPr>
          </a:p>
        </p:txBody>
      </p:sp>
      <p:sp>
        <p:nvSpPr>
          <p:cNvPr id="37" name="Rectangle 84">
            <a:extLst>
              <a:ext uri="{FF2B5EF4-FFF2-40B4-BE49-F238E27FC236}">
                <a16:creationId xmlns:a16="http://schemas.microsoft.com/office/drawing/2014/main" id="{EDED64B4-108E-3F4E-8FBA-7FF80470F001}"/>
              </a:ext>
            </a:extLst>
          </p:cNvPr>
          <p:cNvSpPr>
            <a:spLocks noChangeArrowheads="1"/>
          </p:cNvSpPr>
          <p:nvPr/>
        </p:nvSpPr>
        <p:spPr bwMode="auto">
          <a:xfrm>
            <a:off x="3359267" y="3069036"/>
            <a:ext cx="2560053" cy="31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600" b="1" i="1" dirty="0">
                <a:solidFill>
                  <a:srgbClr val="00B1C2"/>
                </a:solidFill>
                <a:latin typeface="Calibri" panose="020F0502020204030204" pitchFamily="34" charset="0"/>
                <a:cs typeface="Calibri" panose="020F0502020204030204" pitchFamily="34" charset="0"/>
              </a:rPr>
              <a:t>Nuestra Compañía</a:t>
            </a:r>
          </a:p>
        </p:txBody>
      </p:sp>
      <p:sp>
        <p:nvSpPr>
          <p:cNvPr id="38" name="Rectangle 88">
            <a:extLst>
              <a:ext uri="{FF2B5EF4-FFF2-40B4-BE49-F238E27FC236}">
                <a16:creationId xmlns:a16="http://schemas.microsoft.com/office/drawing/2014/main" id="{A24C82E3-B45E-2044-9BB5-242C972AF2D4}"/>
              </a:ext>
            </a:extLst>
          </p:cNvPr>
          <p:cNvSpPr>
            <a:spLocks noChangeArrowheads="1"/>
          </p:cNvSpPr>
          <p:nvPr/>
        </p:nvSpPr>
        <p:spPr bwMode="auto">
          <a:xfrm>
            <a:off x="427127" y="2887237"/>
            <a:ext cx="1434771" cy="40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100" dirty="0">
                <a:latin typeface="Calibri" panose="020F0502020204030204" pitchFamily="34" charset="0"/>
                <a:cs typeface="Calibri" panose="020F0502020204030204" pitchFamily="34" charset="0"/>
              </a:rPr>
              <a:t>Proveedor del Proveedor</a:t>
            </a:r>
          </a:p>
        </p:txBody>
      </p:sp>
      <p:sp>
        <p:nvSpPr>
          <p:cNvPr id="39" name="AutoShape 91">
            <a:extLst>
              <a:ext uri="{FF2B5EF4-FFF2-40B4-BE49-F238E27FC236}">
                <a16:creationId xmlns:a16="http://schemas.microsoft.com/office/drawing/2014/main" id="{9A899A5A-CEB3-0E4D-8066-E1787F0EBC90}"/>
              </a:ext>
            </a:extLst>
          </p:cNvPr>
          <p:cNvSpPr>
            <a:spLocks/>
          </p:cNvSpPr>
          <p:nvPr/>
        </p:nvSpPr>
        <p:spPr bwMode="auto">
          <a:xfrm rot="16200000">
            <a:off x="4472504" y="2244923"/>
            <a:ext cx="332805" cy="2735831"/>
          </a:xfrm>
          <a:prstGeom prst="leftBrace">
            <a:avLst>
              <a:gd name="adj1" fmla="val 60700"/>
              <a:gd name="adj2" fmla="val 50000"/>
            </a:avLst>
          </a:prstGeom>
          <a:noFill/>
          <a:ln w="1905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endParaRPr lang="es-CO" altLang="es-PE" sz="1400" dirty="0">
              <a:latin typeface="Calibri" panose="020F0502020204030204" pitchFamily="34" charset="0"/>
              <a:cs typeface="Calibri" panose="020F0502020204030204" pitchFamily="34" charset="0"/>
            </a:endParaRPr>
          </a:p>
        </p:txBody>
      </p:sp>
      <p:sp>
        <p:nvSpPr>
          <p:cNvPr id="40" name="Rectangle 84">
            <a:extLst>
              <a:ext uri="{FF2B5EF4-FFF2-40B4-BE49-F238E27FC236}">
                <a16:creationId xmlns:a16="http://schemas.microsoft.com/office/drawing/2014/main" id="{3C275346-565F-1B43-AFF3-DF405877B0B3}"/>
              </a:ext>
            </a:extLst>
          </p:cNvPr>
          <p:cNvSpPr>
            <a:spLocks noChangeArrowheads="1"/>
          </p:cNvSpPr>
          <p:nvPr/>
        </p:nvSpPr>
        <p:spPr bwMode="auto">
          <a:xfrm>
            <a:off x="3358880" y="1173529"/>
            <a:ext cx="2560053" cy="31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600" b="1" i="1" dirty="0">
                <a:solidFill>
                  <a:srgbClr val="00B1C2"/>
                </a:solidFill>
                <a:latin typeface="Calibri" panose="020F0502020204030204" pitchFamily="34" charset="0"/>
                <a:cs typeface="Calibri" panose="020F0502020204030204" pitchFamily="34" charset="0"/>
              </a:rPr>
              <a:t>Plan</a:t>
            </a:r>
          </a:p>
        </p:txBody>
      </p:sp>
      <p:sp>
        <p:nvSpPr>
          <p:cNvPr id="41" name="Oval 56">
            <a:extLst>
              <a:ext uri="{FF2B5EF4-FFF2-40B4-BE49-F238E27FC236}">
                <a16:creationId xmlns:a16="http://schemas.microsoft.com/office/drawing/2014/main" id="{D20C2662-51E5-8146-A2BB-5AF817D64EDC}"/>
              </a:ext>
            </a:extLst>
          </p:cNvPr>
          <p:cNvSpPr>
            <a:spLocks noChangeArrowheads="1"/>
          </p:cNvSpPr>
          <p:nvPr/>
        </p:nvSpPr>
        <p:spPr bwMode="auto">
          <a:xfrm>
            <a:off x="4068753" y="2249588"/>
            <a:ext cx="1140306" cy="532488"/>
          </a:xfrm>
          <a:prstGeom prst="ellipse">
            <a:avLst/>
          </a:prstGeom>
          <a:noFill/>
          <a:ln w="38100">
            <a:solidFill>
              <a:srgbClr val="00B1C2"/>
            </a:solidFill>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r>
              <a:rPr lang="es-CO" altLang="es-PE" sz="1200" b="1">
                <a:latin typeface="Calibri" panose="020F0502020204030204" pitchFamily="34" charset="0"/>
                <a:cs typeface="Calibri" panose="020F0502020204030204" pitchFamily="34" charset="0"/>
              </a:rPr>
              <a:t>Hacer</a:t>
            </a:r>
            <a:endParaRPr lang="en-US" altLang="es-PE" sz="1200" b="1">
              <a:latin typeface="Calibri" panose="020F0502020204030204" pitchFamily="34" charset="0"/>
              <a:cs typeface="Calibri" panose="020F0502020204030204" pitchFamily="34" charset="0"/>
            </a:endParaRPr>
          </a:p>
        </p:txBody>
      </p:sp>
      <p:grpSp>
        <p:nvGrpSpPr>
          <p:cNvPr id="42" name="Agrupar 34">
            <a:extLst>
              <a:ext uri="{FF2B5EF4-FFF2-40B4-BE49-F238E27FC236}">
                <a16:creationId xmlns:a16="http://schemas.microsoft.com/office/drawing/2014/main" id="{38611A78-D958-F748-8EDC-14625B7E77D3}"/>
              </a:ext>
            </a:extLst>
          </p:cNvPr>
          <p:cNvGrpSpPr/>
          <p:nvPr/>
        </p:nvGrpSpPr>
        <p:grpSpPr>
          <a:xfrm>
            <a:off x="3116996" y="2249588"/>
            <a:ext cx="3043820" cy="532488"/>
            <a:chOff x="3177846" y="2425524"/>
            <a:chExt cx="3043820" cy="532488"/>
          </a:xfrm>
        </p:grpSpPr>
        <p:sp>
          <p:nvSpPr>
            <p:cNvPr id="55" name="Oval 54">
              <a:extLst>
                <a:ext uri="{FF2B5EF4-FFF2-40B4-BE49-F238E27FC236}">
                  <a16:creationId xmlns:a16="http://schemas.microsoft.com/office/drawing/2014/main" id="{46D57189-5C3C-3F49-BC6D-0B3077A0EDEF}"/>
                </a:ext>
              </a:extLst>
            </p:cNvPr>
            <p:cNvSpPr>
              <a:spLocks noChangeArrowheads="1"/>
            </p:cNvSpPr>
            <p:nvPr/>
          </p:nvSpPr>
          <p:spPr bwMode="auto">
            <a:xfrm>
              <a:off x="3177846" y="2425524"/>
              <a:ext cx="1141808" cy="532488"/>
            </a:xfrm>
            <a:prstGeom prst="ellipse">
              <a:avLst/>
            </a:prstGeom>
            <a:noFill/>
            <a:ln w="38100">
              <a:solidFill>
                <a:srgbClr val="EE4639"/>
              </a:solidFill>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r>
                <a:rPr lang="es-CO" altLang="es-PE" sz="1200" b="1" dirty="0">
                  <a:latin typeface="Calibri" panose="020F0502020204030204" pitchFamily="34" charset="0"/>
                  <a:cs typeface="Calibri" panose="020F0502020204030204" pitchFamily="34" charset="0"/>
                </a:rPr>
                <a:t>Comprar</a:t>
              </a:r>
              <a:endParaRPr lang="en-US" altLang="es-PE" sz="1200" b="1" dirty="0">
                <a:latin typeface="Calibri" panose="020F0502020204030204" pitchFamily="34" charset="0"/>
                <a:cs typeface="Calibri" panose="020F0502020204030204" pitchFamily="34" charset="0"/>
              </a:endParaRPr>
            </a:p>
          </p:txBody>
        </p:sp>
        <p:sp>
          <p:nvSpPr>
            <p:cNvPr id="56" name="Oval 55">
              <a:extLst>
                <a:ext uri="{FF2B5EF4-FFF2-40B4-BE49-F238E27FC236}">
                  <a16:creationId xmlns:a16="http://schemas.microsoft.com/office/drawing/2014/main" id="{DAB9F231-4EC2-5A40-8B87-331C709343AA}"/>
                </a:ext>
              </a:extLst>
            </p:cNvPr>
            <p:cNvSpPr>
              <a:spLocks noChangeArrowheads="1"/>
            </p:cNvSpPr>
            <p:nvPr/>
          </p:nvSpPr>
          <p:spPr bwMode="auto">
            <a:xfrm>
              <a:off x="5081360" y="2425524"/>
              <a:ext cx="1140306" cy="532488"/>
            </a:xfrm>
            <a:prstGeom prst="ellipse">
              <a:avLst/>
            </a:prstGeom>
            <a:noFill/>
            <a:ln w="38100">
              <a:solidFill>
                <a:srgbClr val="92C14E"/>
              </a:solidFill>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r>
                <a:rPr lang="es-CO" altLang="es-PE" sz="1200" b="1">
                  <a:latin typeface="Calibri" panose="020F0502020204030204" pitchFamily="34" charset="0"/>
                  <a:cs typeface="Calibri" panose="020F0502020204030204" pitchFamily="34" charset="0"/>
                </a:rPr>
                <a:t>Entregar</a:t>
              </a:r>
              <a:endParaRPr lang="en-US" altLang="es-PE" sz="1200" b="1">
                <a:latin typeface="Calibri" panose="020F0502020204030204" pitchFamily="34" charset="0"/>
                <a:cs typeface="Calibri" panose="020F0502020204030204" pitchFamily="34" charset="0"/>
              </a:endParaRPr>
            </a:p>
          </p:txBody>
        </p:sp>
      </p:grpSp>
      <p:sp>
        <p:nvSpPr>
          <p:cNvPr id="43" name="Line 55">
            <a:extLst>
              <a:ext uri="{FF2B5EF4-FFF2-40B4-BE49-F238E27FC236}">
                <a16:creationId xmlns:a16="http://schemas.microsoft.com/office/drawing/2014/main" id="{224D77B9-14C3-7B49-AC16-009628AAD5B8}"/>
              </a:ext>
            </a:extLst>
          </p:cNvPr>
          <p:cNvSpPr>
            <a:spLocks noChangeShapeType="1"/>
          </p:cNvSpPr>
          <p:nvPr/>
        </p:nvSpPr>
        <p:spPr bwMode="auto">
          <a:xfrm flipV="1">
            <a:off x="6114636" y="1290677"/>
            <a:ext cx="0" cy="2780917"/>
          </a:xfrm>
          <a:prstGeom prst="line">
            <a:avLst/>
          </a:prstGeom>
          <a:noFill/>
          <a:ln w="38100">
            <a:solidFill>
              <a:srgbClr val="808799"/>
            </a:solidFill>
            <a:prstDash val="sys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PE" sz="1400" dirty="0">
              <a:latin typeface="Calibri" panose="020F0502020204030204" pitchFamily="34" charset="0"/>
              <a:cs typeface="Calibri" panose="020F0502020204030204" pitchFamily="34" charset="0"/>
            </a:endParaRPr>
          </a:p>
        </p:txBody>
      </p:sp>
      <p:sp>
        <p:nvSpPr>
          <p:cNvPr id="44" name="Oval 59">
            <a:extLst>
              <a:ext uri="{FF2B5EF4-FFF2-40B4-BE49-F238E27FC236}">
                <a16:creationId xmlns:a16="http://schemas.microsoft.com/office/drawing/2014/main" id="{A3BFECBD-BBC0-BD40-BCC8-17B79FDDFA0F}"/>
              </a:ext>
            </a:extLst>
          </p:cNvPr>
          <p:cNvSpPr>
            <a:spLocks noChangeArrowheads="1"/>
          </p:cNvSpPr>
          <p:nvPr/>
        </p:nvSpPr>
        <p:spPr bwMode="auto">
          <a:xfrm>
            <a:off x="425299" y="2351427"/>
            <a:ext cx="758701"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Entregar</a:t>
            </a:r>
            <a:endParaRPr lang="en-US" altLang="es-PE" sz="1050" dirty="0">
              <a:latin typeface="Calibri" panose="020F0502020204030204" pitchFamily="34" charset="0"/>
              <a:cs typeface="Calibri" panose="020F0502020204030204" pitchFamily="34" charset="0"/>
            </a:endParaRPr>
          </a:p>
        </p:txBody>
      </p:sp>
      <p:sp>
        <p:nvSpPr>
          <p:cNvPr id="45" name="Oval 60">
            <a:extLst>
              <a:ext uri="{FF2B5EF4-FFF2-40B4-BE49-F238E27FC236}">
                <a16:creationId xmlns:a16="http://schemas.microsoft.com/office/drawing/2014/main" id="{156484F1-08EA-294A-B380-CD71DD8D9ADD}"/>
              </a:ext>
            </a:extLst>
          </p:cNvPr>
          <p:cNvSpPr>
            <a:spLocks noChangeArrowheads="1"/>
          </p:cNvSpPr>
          <p:nvPr/>
        </p:nvSpPr>
        <p:spPr bwMode="auto">
          <a:xfrm>
            <a:off x="1098865" y="2351427"/>
            <a:ext cx="757199"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Comprar</a:t>
            </a:r>
            <a:endParaRPr lang="en-US" altLang="es-PE" sz="1050" dirty="0">
              <a:latin typeface="Calibri" panose="020F0502020204030204" pitchFamily="34" charset="0"/>
              <a:cs typeface="Calibri" panose="020F0502020204030204" pitchFamily="34" charset="0"/>
            </a:endParaRPr>
          </a:p>
        </p:txBody>
      </p:sp>
      <p:sp>
        <p:nvSpPr>
          <p:cNvPr id="46" name="Oval 61">
            <a:extLst>
              <a:ext uri="{FF2B5EF4-FFF2-40B4-BE49-F238E27FC236}">
                <a16:creationId xmlns:a16="http://schemas.microsoft.com/office/drawing/2014/main" id="{AA9668FD-F934-FC4B-AA82-3820FBDCCE51}"/>
              </a:ext>
            </a:extLst>
          </p:cNvPr>
          <p:cNvSpPr>
            <a:spLocks noChangeArrowheads="1"/>
          </p:cNvSpPr>
          <p:nvPr/>
        </p:nvSpPr>
        <p:spPr bwMode="auto">
          <a:xfrm>
            <a:off x="1770929" y="2351427"/>
            <a:ext cx="757199"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Hacer</a:t>
            </a:r>
            <a:endParaRPr lang="en-US" altLang="es-PE" sz="1050" dirty="0">
              <a:latin typeface="Calibri" panose="020F0502020204030204" pitchFamily="34" charset="0"/>
              <a:cs typeface="Calibri" panose="020F0502020204030204" pitchFamily="34" charset="0"/>
            </a:endParaRPr>
          </a:p>
        </p:txBody>
      </p:sp>
      <p:sp>
        <p:nvSpPr>
          <p:cNvPr id="47" name="Oval 62">
            <a:extLst>
              <a:ext uri="{FF2B5EF4-FFF2-40B4-BE49-F238E27FC236}">
                <a16:creationId xmlns:a16="http://schemas.microsoft.com/office/drawing/2014/main" id="{5BFE2EAE-0542-C64D-A826-49E9835D9A6D}"/>
              </a:ext>
            </a:extLst>
          </p:cNvPr>
          <p:cNvSpPr>
            <a:spLocks noChangeArrowheads="1"/>
          </p:cNvSpPr>
          <p:nvPr/>
        </p:nvSpPr>
        <p:spPr bwMode="auto">
          <a:xfrm>
            <a:off x="2442993" y="2351427"/>
            <a:ext cx="758701"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Entregar</a:t>
            </a:r>
            <a:endParaRPr lang="en-US" altLang="es-PE" sz="1050" dirty="0">
              <a:latin typeface="Calibri" panose="020F0502020204030204" pitchFamily="34" charset="0"/>
              <a:cs typeface="Calibri" panose="020F0502020204030204" pitchFamily="34" charset="0"/>
            </a:endParaRPr>
          </a:p>
        </p:txBody>
      </p:sp>
      <p:sp>
        <p:nvSpPr>
          <p:cNvPr id="48" name="Rectangle 88">
            <a:extLst>
              <a:ext uri="{FF2B5EF4-FFF2-40B4-BE49-F238E27FC236}">
                <a16:creationId xmlns:a16="http://schemas.microsoft.com/office/drawing/2014/main" id="{94FBD46E-E00C-9045-85D9-21E5D91006F3}"/>
              </a:ext>
            </a:extLst>
          </p:cNvPr>
          <p:cNvSpPr>
            <a:spLocks noChangeArrowheads="1"/>
          </p:cNvSpPr>
          <p:nvPr/>
        </p:nvSpPr>
        <p:spPr bwMode="auto">
          <a:xfrm>
            <a:off x="1821283" y="2887237"/>
            <a:ext cx="1331108" cy="40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100" dirty="0">
                <a:latin typeface="Calibri" panose="020F0502020204030204" pitchFamily="34" charset="0"/>
                <a:cs typeface="Calibri" panose="020F0502020204030204" pitchFamily="34" charset="0"/>
              </a:rPr>
              <a:t>Proveedor (Interno o Externo)</a:t>
            </a:r>
          </a:p>
        </p:txBody>
      </p:sp>
      <p:sp>
        <p:nvSpPr>
          <p:cNvPr id="49" name="Oval 64">
            <a:extLst>
              <a:ext uri="{FF2B5EF4-FFF2-40B4-BE49-F238E27FC236}">
                <a16:creationId xmlns:a16="http://schemas.microsoft.com/office/drawing/2014/main" id="{1ADA7865-8B5F-0140-B6F3-0289C4E03EA3}"/>
              </a:ext>
            </a:extLst>
          </p:cNvPr>
          <p:cNvSpPr>
            <a:spLocks noChangeArrowheads="1"/>
          </p:cNvSpPr>
          <p:nvPr/>
        </p:nvSpPr>
        <p:spPr bwMode="auto">
          <a:xfrm>
            <a:off x="6081191" y="2351427"/>
            <a:ext cx="707621"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Comprar</a:t>
            </a:r>
            <a:endParaRPr lang="en-US" altLang="es-PE" sz="1050" dirty="0">
              <a:latin typeface="Calibri" panose="020F0502020204030204" pitchFamily="34" charset="0"/>
              <a:cs typeface="Calibri" panose="020F0502020204030204" pitchFamily="34" charset="0"/>
            </a:endParaRPr>
          </a:p>
        </p:txBody>
      </p:sp>
      <p:sp>
        <p:nvSpPr>
          <p:cNvPr id="50" name="Oval 65">
            <a:extLst>
              <a:ext uri="{FF2B5EF4-FFF2-40B4-BE49-F238E27FC236}">
                <a16:creationId xmlns:a16="http://schemas.microsoft.com/office/drawing/2014/main" id="{9FFD002E-35E5-F34B-98A6-A7E46BE87187}"/>
              </a:ext>
            </a:extLst>
          </p:cNvPr>
          <p:cNvSpPr>
            <a:spLocks noChangeArrowheads="1"/>
          </p:cNvSpPr>
          <p:nvPr/>
        </p:nvSpPr>
        <p:spPr bwMode="auto">
          <a:xfrm>
            <a:off x="6697167" y="2351427"/>
            <a:ext cx="707621"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Hacer</a:t>
            </a:r>
            <a:endParaRPr lang="en-US" altLang="es-PE" sz="1050" dirty="0">
              <a:latin typeface="Calibri" panose="020F0502020204030204" pitchFamily="34" charset="0"/>
              <a:cs typeface="Calibri" panose="020F0502020204030204" pitchFamily="34" charset="0"/>
            </a:endParaRPr>
          </a:p>
        </p:txBody>
      </p:sp>
      <p:sp>
        <p:nvSpPr>
          <p:cNvPr id="51" name="Oval 66">
            <a:extLst>
              <a:ext uri="{FF2B5EF4-FFF2-40B4-BE49-F238E27FC236}">
                <a16:creationId xmlns:a16="http://schemas.microsoft.com/office/drawing/2014/main" id="{B1DC3275-628B-514A-9EA6-F2FEAD920D5C}"/>
              </a:ext>
            </a:extLst>
          </p:cNvPr>
          <p:cNvSpPr>
            <a:spLocks noChangeArrowheads="1"/>
          </p:cNvSpPr>
          <p:nvPr/>
        </p:nvSpPr>
        <p:spPr bwMode="auto">
          <a:xfrm>
            <a:off x="7313143" y="2351427"/>
            <a:ext cx="706118"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Entregar</a:t>
            </a:r>
            <a:endParaRPr lang="en-US" altLang="es-PE" sz="1050" dirty="0">
              <a:latin typeface="Calibri" panose="020F0502020204030204" pitchFamily="34" charset="0"/>
              <a:cs typeface="Calibri" panose="020F0502020204030204" pitchFamily="34" charset="0"/>
            </a:endParaRPr>
          </a:p>
        </p:txBody>
      </p:sp>
      <p:sp>
        <p:nvSpPr>
          <p:cNvPr id="52" name="Oval 67">
            <a:extLst>
              <a:ext uri="{FF2B5EF4-FFF2-40B4-BE49-F238E27FC236}">
                <a16:creationId xmlns:a16="http://schemas.microsoft.com/office/drawing/2014/main" id="{8789AB14-A4F6-E54E-AFB2-11BFE04FF5FC}"/>
              </a:ext>
            </a:extLst>
          </p:cNvPr>
          <p:cNvSpPr>
            <a:spLocks noChangeArrowheads="1"/>
          </p:cNvSpPr>
          <p:nvPr/>
        </p:nvSpPr>
        <p:spPr bwMode="auto">
          <a:xfrm>
            <a:off x="7927615" y="2351427"/>
            <a:ext cx="707621" cy="328811"/>
          </a:xfrm>
          <a:prstGeom prst="ellipse">
            <a:avLst/>
          </a:prstGeom>
          <a:noFill/>
          <a:ln w="28575">
            <a:solidFill>
              <a:srgbClr val="715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s-CO" altLang="es-PE" sz="1050" dirty="0">
                <a:latin typeface="Calibri" panose="020F0502020204030204" pitchFamily="34" charset="0"/>
                <a:cs typeface="Calibri" panose="020F0502020204030204" pitchFamily="34" charset="0"/>
              </a:rPr>
              <a:t>Comprar</a:t>
            </a:r>
            <a:endParaRPr lang="en-US" altLang="es-PE" sz="1050" dirty="0">
              <a:latin typeface="Calibri" panose="020F0502020204030204" pitchFamily="34" charset="0"/>
              <a:cs typeface="Calibri" panose="020F0502020204030204" pitchFamily="34" charset="0"/>
            </a:endParaRPr>
          </a:p>
        </p:txBody>
      </p:sp>
      <p:sp>
        <p:nvSpPr>
          <p:cNvPr id="53" name="Rectangle 88">
            <a:extLst>
              <a:ext uri="{FF2B5EF4-FFF2-40B4-BE49-F238E27FC236}">
                <a16:creationId xmlns:a16="http://schemas.microsoft.com/office/drawing/2014/main" id="{03BFD180-6006-8249-A9CD-A7ECAD193566}"/>
              </a:ext>
            </a:extLst>
          </p:cNvPr>
          <p:cNvSpPr>
            <a:spLocks noChangeArrowheads="1"/>
          </p:cNvSpPr>
          <p:nvPr/>
        </p:nvSpPr>
        <p:spPr bwMode="auto">
          <a:xfrm>
            <a:off x="7295850" y="2887237"/>
            <a:ext cx="1434771" cy="23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100" dirty="0">
                <a:latin typeface="Calibri" panose="020F0502020204030204" pitchFamily="34" charset="0"/>
                <a:cs typeface="Calibri" panose="020F0502020204030204" pitchFamily="34" charset="0"/>
              </a:rPr>
              <a:t>Cliente del Cliente</a:t>
            </a:r>
          </a:p>
        </p:txBody>
      </p:sp>
      <p:sp>
        <p:nvSpPr>
          <p:cNvPr id="54" name="Rectangle 88">
            <a:extLst>
              <a:ext uri="{FF2B5EF4-FFF2-40B4-BE49-F238E27FC236}">
                <a16:creationId xmlns:a16="http://schemas.microsoft.com/office/drawing/2014/main" id="{4D65780B-8D09-C547-B79D-44338C92505C}"/>
              </a:ext>
            </a:extLst>
          </p:cNvPr>
          <p:cNvSpPr>
            <a:spLocks noChangeArrowheads="1"/>
          </p:cNvSpPr>
          <p:nvPr/>
        </p:nvSpPr>
        <p:spPr bwMode="auto">
          <a:xfrm>
            <a:off x="6096166" y="2887237"/>
            <a:ext cx="1332610" cy="23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8893" tIns="34447" rIns="68893" bIns="34447">
            <a:spAutoFit/>
          </a:bodyPr>
          <a:lstStyle/>
          <a:p>
            <a:pPr algn="ctr" defTabSz="508000" eaLnBrk="0" hangingPunct="0">
              <a:spcBef>
                <a:spcPct val="50000"/>
              </a:spcBef>
            </a:pPr>
            <a:r>
              <a:rPr lang="es-CO" altLang="es-PE" sz="1100" dirty="0">
                <a:latin typeface="Calibri" panose="020F0502020204030204" pitchFamily="34" charset="0"/>
                <a:cs typeface="Calibri" panose="020F0502020204030204" pitchFamily="34" charset="0"/>
              </a:rPr>
              <a:t>Cliente Distribuidor</a:t>
            </a:r>
          </a:p>
        </p:txBody>
      </p:sp>
      <p:sp>
        <p:nvSpPr>
          <p:cNvPr id="57" name="Text Box 87">
            <a:extLst>
              <a:ext uri="{FF2B5EF4-FFF2-40B4-BE49-F238E27FC236}">
                <a16:creationId xmlns:a16="http://schemas.microsoft.com/office/drawing/2014/main" id="{137F2537-6A52-D342-9149-5A0C8BD77980}"/>
              </a:ext>
            </a:extLst>
          </p:cNvPr>
          <p:cNvSpPr txBox="1">
            <a:spLocks noChangeArrowheads="1"/>
          </p:cNvSpPr>
          <p:nvPr/>
        </p:nvSpPr>
        <p:spPr bwMode="auto">
          <a:xfrm>
            <a:off x="2121682" y="4036179"/>
            <a:ext cx="49006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s-CO" altLang="es-PE" sz="1500" b="1" dirty="0">
                <a:solidFill>
                  <a:srgbClr val="00B1C2"/>
                </a:solidFill>
                <a:latin typeface="Calibri" panose="020F0502020204030204" pitchFamily="34" charset="0"/>
                <a:cs typeface="Calibri" panose="020F0502020204030204" pitchFamily="34" charset="0"/>
              </a:rPr>
              <a:t>CADENA DE VALOR</a:t>
            </a:r>
          </a:p>
          <a:p>
            <a:pPr algn="ctr"/>
            <a:r>
              <a:rPr lang="es-CO" altLang="es-PE" sz="1500" dirty="0">
                <a:latin typeface="Calibri" panose="020F0502020204030204" pitchFamily="34" charset="0"/>
                <a:cs typeface="Calibri" panose="020F0502020204030204" pitchFamily="34" charset="0"/>
              </a:rPr>
              <a:t>Desde el proveedor del proveedor hasta el consumidor final</a:t>
            </a:r>
          </a:p>
        </p:txBody>
      </p:sp>
      <p:sp>
        <p:nvSpPr>
          <p:cNvPr id="58" name="AutoShape 58">
            <a:extLst>
              <a:ext uri="{FF2B5EF4-FFF2-40B4-BE49-F238E27FC236}">
                <a16:creationId xmlns:a16="http://schemas.microsoft.com/office/drawing/2014/main" id="{240225B2-D433-A743-93B5-39B4D6F1A0E8}"/>
              </a:ext>
            </a:extLst>
          </p:cNvPr>
          <p:cNvSpPr>
            <a:spLocks noChangeArrowheads="1"/>
          </p:cNvSpPr>
          <p:nvPr/>
        </p:nvSpPr>
        <p:spPr bwMode="auto">
          <a:xfrm>
            <a:off x="1187450" y="4560504"/>
            <a:ext cx="6769100" cy="419365"/>
          </a:xfrm>
          <a:prstGeom prst="leftRightArrow">
            <a:avLst>
              <a:gd name="adj1" fmla="val 44481"/>
              <a:gd name="adj2" fmla="val 43447"/>
            </a:avLst>
          </a:prstGeom>
          <a:solidFill>
            <a:srgbClr val="EE4639"/>
          </a:solidFill>
          <a:ln>
            <a:noFill/>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defRPr/>
            </a:pPr>
            <a:endParaRPr lang="en-US" sz="1600" dirty="0">
              <a:latin typeface="Calibri" panose="020F0502020204030204" pitchFamily="34" charset="0"/>
              <a:cs typeface="+mn-cs"/>
            </a:endParaRPr>
          </a:p>
        </p:txBody>
      </p:sp>
      <p:sp>
        <p:nvSpPr>
          <p:cNvPr id="89" name="Rectangle 6">
            <a:extLst>
              <a:ext uri="{FF2B5EF4-FFF2-40B4-BE49-F238E27FC236}">
                <a16:creationId xmlns:a16="http://schemas.microsoft.com/office/drawing/2014/main" id="{9475AC7B-49CC-4E47-BA04-81EB29328651}"/>
              </a:ext>
            </a:extLst>
          </p:cNvPr>
          <p:cNvSpPr>
            <a:spLocks noChangeArrowheads="1"/>
          </p:cNvSpPr>
          <p:nvPr/>
        </p:nvSpPr>
        <p:spPr bwMode="auto">
          <a:xfrm>
            <a:off x="1071563" y="4950134"/>
            <a:ext cx="7000875" cy="3231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ctr" eaLnBrk="0" hangingPunct="0">
              <a:defRPr/>
            </a:pPr>
            <a:r>
              <a:rPr lang="es-ES_tradnl" sz="1500" b="1" i="1" dirty="0">
                <a:latin typeface="Calibri" panose="020F0502020204030204" pitchFamily="34" charset="0"/>
                <a:ea typeface="Times New Roman" pitchFamily="18" charset="0"/>
                <a:cs typeface="Times New Roman" pitchFamily="18" charset="0"/>
              </a:rPr>
              <a:t>La cadena es tan fuerte como su eslabón más débil</a:t>
            </a:r>
            <a:endParaRPr lang="es-ES_tradnl" sz="1500" b="1" i="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3" name="Google Shape;103;p6"/>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CADENA DE SUMINISTROS</a:t>
            </a:r>
            <a:endParaRPr dirty="0">
              <a:latin typeface="Calibri" panose="020F0502020204030204" pitchFamily="34" charset="0"/>
              <a:cs typeface="Calibri" panose="020F0502020204030204" pitchFamily="34" charset="0"/>
            </a:endParaRPr>
          </a:p>
        </p:txBody>
      </p:sp>
      <p:sp>
        <p:nvSpPr>
          <p:cNvPr id="39" name="Rectangle 5">
            <a:extLst>
              <a:ext uri="{FF2B5EF4-FFF2-40B4-BE49-F238E27FC236}">
                <a16:creationId xmlns:a16="http://schemas.microsoft.com/office/drawing/2014/main" id="{CEE6D6C7-DCD7-274F-87FB-365A3C60398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pic>
        <p:nvPicPr>
          <p:cNvPr id="40" name="Imagen 39">
            <a:extLst>
              <a:ext uri="{FF2B5EF4-FFF2-40B4-BE49-F238E27FC236}">
                <a16:creationId xmlns:a16="http://schemas.microsoft.com/office/drawing/2014/main" id="{35D0FF8F-7F79-6C47-BB94-2A4E1D438759}"/>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4848496" y="3015438"/>
            <a:ext cx="1396185" cy="853200"/>
          </a:xfrm>
          <a:prstGeom prst="rect">
            <a:avLst/>
          </a:prstGeom>
        </p:spPr>
      </p:pic>
      <p:pic>
        <p:nvPicPr>
          <p:cNvPr id="41" name="Imagen 40">
            <a:extLst>
              <a:ext uri="{FF2B5EF4-FFF2-40B4-BE49-F238E27FC236}">
                <a16:creationId xmlns:a16="http://schemas.microsoft.com/office/drawing/2014/main" id="{0728FC69-D533-964D-AF9D-C0378736BC6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873792" y="3015438"/>
            <a:ext cx="1412141" cy="853200"/>
          </a:xfrm>
          <a:prstGeom prst="rect">
            <a:avLst/>
          </a:prstGeom>
        </p:spPr>
      </p:pic>
      <p:pic>
        <p:nvPicPr>
          <p:cNvPr id="42" name="Imagen 41">
            <a:extLst>
              <a:ext uri="{FF2B5EF4-FFF2-40B4-BE49-F238E27FC236}">
                <a16:creationId xmlns:a16="http://schemas.microsoft.com/office/drawing/2014/main" id="{F9B1C86A-0743-EF45-B41C-9C6BB80BDADD}"/>
              </a:ext>
            </a:extLst>
          </p:cNvPr>
          <p:cNvPicPr>
            <a:picLocks/>
          </p:cNvPicPr>
          <p:nvPr/>
        </p:nvPicPr>
        <p:blipFill rotWithShape="1">
          <a:blip r:embed="rId5">
            <a:extLst>
              <a:ext uri="{28A0092B-C50C-407E-A947-70E740481C1C}">
                <a14:useLocalDpi xmlns:a14="http://schemas.microsoft.com/office/drawing/2010/main"/>
              </a:ext>
            </a:extLst>
          </a:blip>
          <a:srcRect/>
          <a:stretch/>
        </p:blipFill>
        <p:spPr>
          <a:xfrm>
            <a:off x="902232" y="3015438"/>
            <a:ext cx="1418400" cy="853200"/>
          </a:xfrm>
          <a:prstGeom prst="rect">
            <a:avLst/>
          </a:prstGeom>
          <a:ln w="28575">
            <a:solidFill>
              <a:srgbClr val="EE4639"/>
            </a:solidFill>
          </a:ln>
        </p:spPr>
      </p:pic>
      <p:pic>
        <p:nvPicPr>
          <p:cNvPr id="43" name="Picture 10">
            <a:extLst>
              <a:ext uri="{FF2B5EF4-FFF2-40B4-BE49-F238E27FC236}">
                <a16:creationId xmlns:a16="http://schemas.microsoft.com/office/drawing/2014/main" id="{4B63623F-BB85-DE47-8D6E-CCA62A1D8425}"/>
              </a:ext>
            </a:extLst>
          </p:cNvPr>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12306" y="3015438"/>
            <a:ext cx="1428386" cy="8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20 CuadroTexto">
            <a:extLst>
              <a:ext uri="{FF2B5EF4-FFF2-40B4-BE49-F238E27FC236}">
                <a16:creationId xmlns:a16="http://schemas.microsoft.com/office/drawing/2014/main" id="{BD8B3A4F-EB94-AF42-BC1C-9A98B8A9B738}"/>
              </a:ext>
            </a:extLst>
          </p:cNvPr>
          <p:cNvSpPr txBox="1">
            <a:spLocks noChangeArrowheads="1"/>
          </p:cNvSpPr>
          <p:nvPr/>
        </p:nvSpPr>
        <p:spPr bwMode="auto">
          <a:xfrm>
            <a:off x="880256" y="1666589"/>
            <a:ext cx="1462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DEMANDA</a:t>
            </a:r>
          </a:p>
        </p:txBody>
      </p:sp>
      <p:sp>
        <p:nvSpPr>
          <p:cNvPr id="45" name="21 CuadroTexto">
            <a:extLst>
              <a:ext uri="{FF2B5EF4-FFF2-40B4-BE49-F238E27FC236}">
                <a16:creationId xmlns:a16="http://schemas.microsoft.com/office/drawing/2014/main" id="{8E7C8A47-4F1B-D643-8DD5-86D99E9349E3}"/>
              </a:ext>
            </a:extLst>
          </p:cNvPr>
          <p:cNvSpPr txBox="1">
            <a:spLocks noChangeArrowheads="1"/>
          </p:cNvSpPr>
          <p:nvPr/>
        </p:nvSpPr>
        <p:spPr bwMode="auto">
          <a:xfrm>
            <a:off x="2849122" y="1666589"/>
            <a:ext cx="1462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INVENTARIOS</a:t>
            </a:r>
          </a:p>
        </p:txBody>
      </p:sp>
      <p:sp>
        <p:nvSpPr>
          <p:cNvPr id="46" name="22 CuadroTexto">
            <a:extLst>
              <a:ext uri="{FF2B5EF4-FFF2-40B4-BE49-F238E27FC236}">
                <a16:creationId xmlns:a16="http://schemas.microsoft.com/office/drawing/2014/main" id="{4A5C0F26-4376-7049-BB42-A7F465C182C1}"/>
              </a:ext>
            </a:extLst>
          </p:cNvPr>
          <p:cNvSpPr txBox="1">
            <a:spLocks noChangeArrowheads="1"/>
          </p:cNvSpPr>
          <p:nvPr/>
        </p:nvSpPr>
        <p:spPr bwMode="auto">
          <a:xfrm>
            <a:off x="4812906" y="1666589"/>
            <a:ext cx="1462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COMPRAS </a:t>
            </a:r>
          </a:p>
        </p:txBody>
      </p:sp>
      <p:sp>
        <p:nvSpPr>
          <p:cNvPr id="47" name="23 CuadroTexto">
            <a:extLst>
              <a:ext uri="{FF2B5EF4-FFF2-40B4-BE49-F238E27FC236}">
                <a16:creationId xmlns:a16="http://schemas.microsoft.com/office/drawing/2014/main" id="{B33C0131-20C8-2649-8D19-DC6B166B52C5}"/>
              </a:ext>
            </a:extLst>
          </p:cNvPr>
          <p:cNvSpPr txBox="1">
            <a:spLocks noChangeArrowheads="1"/>
          </p:cNvSpPr>
          <p:nvPr/>
        </p:nvSpPr>
        <p:spPr bwMode="auto">
          <a:xfrm>
            <a:off x="6693934" y="1493677"/>
            <a:ext cx="16651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ALMACENAMIENTO</a:t>
            </a:r>
            <a:br>
              <a:rPr lang="es-PE" altLang="es-PE" sz="1100" b="1" dirty="0">
                <a:latin typeface="Calibri" panose="020F0502020204030204" pitchFamily="34" charset="0"/>
                <a:cs typeface="Calibri" panose="020F0502020204030204" pitchFamily="34" charset="0"/>
              </a:rPr>
            </a:br>
            <a:r>
              <a:rPr lang="es-PE" altLang="es-PE" sz="1100" b="1" dirty="0">
                <a:latin typeface="Calibri" panose="020F0502020204030204" pitchFamily="34" charset="0"/>
                <a:cs typeface="Calibri" panose="020F0502020204030204" pitchFamily="34" charset="0"/>
              </a:rPr>
              <a:t>DE MATERIALES</a:t>
            </a:r>
          </a:p>
        </p:txBody>
      </p:sp>
      <p:sp>
        <p:nvSpPr>
          <p:cNvPr id="48" name="24 CuadroTexto">
            <a:extLst>
              <a:ext uri="{FF2B5EF4-FFF2-40B4-BE49-F238E27FC236}">
                <a16:creationId xmlns:a16="http://schemas.microsoft.com/office/drawing/2014/main" id="{A03B2032-5E89-6D4B-BA9A-F668533AE190}"/>
              </a:ext>
            </a:extLst>
          </p:cNvPr>
          <p:cNvSpPr txBox="1">
            <a:spLocks noChangeArrowheads="1"/>
          </p:cNvSpPr>
          <p:nvPr/>
        </p:nvSpPr>
        <p:spPr bwMode="auto">
          <a:xfrm>
            <a:off x="6945888" y="3943309"/>
            <a:ext cx="116122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DISTRIBUCIÓN</a:t>
            </a:r>
          </a:p>
        </p:txBody>
      </p:sp>
      <p:sp>
        <p:nvSpPr>
          <p:cNvPr id="49" name="26 CuadroTexto">
            <a:extLst>
              <a:ext uri="{FF2B5EF4-FFF2-40B4-BE49-F238E27FC236}">
                <a16:creationId xmlns:a16="http://schemas.microsoft.com/office/drawing/2014/main" id="{DF97B15D-B846-2C47-9DA0-5CDEFB5DED36}"/>
              </a:ext>
            </a:extLst>
          </p:cNvPr>
          <p:cNvSpPr txBox="1">
            <a:spLocks noChangeArrowheads="1"/>
          </p:cNvSpPr>
          <p:nvPr/>
        </p:nvSpPr>
        <p:spPr bwMode="auto">
          <a:xfrm>
            <a:off x="4924229" y="3943309"/>
            <a:ext cx="12397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TRANSPORTE </a:t>
            </a:r>
          </a:p>
        </p:txBody>
      </p:sp>
      <p:sp>
        <p:nvSpPr>
          <p:cNvPr id="50" name="35 Flecha derecha">
            <a:extLst>
              <a:ext uri="{FF2B5EF4-FFF2-40B4-BE49-F238E27FC236}">
                <a16:creationId xmlns:a16="http://schemas.microsoft.com/office/drawing/2014/main" id="{ACCD6747-EA5C-5A4A-8CB2-A5CB311B2F6A}"/>
              </a:ext>
            </a:extLst>
          </p:cNvPr>
          <p:cNvSpPr/>
          <p:nvPr/>
        </p:nvSpPr>
        <p:spPr>
          <a:xfrm>
            <a:off x="2483160" y="2140543"/>
            <a:ext cx="225959" cy="39019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1" name="36 Flecha derecha">
            <a:extLst>
              <a:ext uri="{FF2B5EF4-FFF2-40B4-BE49-F238E27FC236}">
                <a16:creationId xmlns:a16="http://schemas.microsoft.com/office/drawing/2014/main" id="{73159BA8-4FE4-E045-88D4-6FB28398134E}"/>
              </a:ext>
            </a:extLst>
          </p:cNvPr>
          <p:cNvSpPr/>
          <p:nvPr/>
        </p:nvSpPr>
        <p:spPr>
          <a:xfrm>
            <a:off x="4452575" y="2140543"/>
            <a:ext cx="225959" cy="39019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2" name="37 Flecha derecha">
            <a:extLst>
              <a:ext uri="{FF2B5EF4-FFF2-40B4-BE49-F238E27FC236}">
                <a16:creationId xmlns:a16="http://schemas.microsoft.com/office/drawing/2014/main" id="{23A4B483-A5AB-9749-8D3A-778E973E0927}"/>
              </a:ext>
            </a:extLst>
          </p:cNvPr>
          <p:cNvSpPr/>
          <p:nvPr/>
        </p:nvSpPr>
        <p:spPr>
          <a:xfrm>
            <a:off x="6421990" y="2140543"/>
            <a:ext cx="225960" cy="39019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3" name="45 CuadroTexto">
            <a:extLst>
              <a:ext uri="{FF2B5EF4-FFF2-40B4-BE49-F238E27FC236}">
                <a16:creationId xmlns:a16="http://schemas.microsoft.com/office/drawing/2014/main" id="{081333E1-7704-7943-A47E-E5D23BD60754}"/>
              </a:ext>
            </a:extLst>
          </p:cNvPr>
          <p:cNvSpPr txBox="1">
            <a:spLocks noChangeArrowheads="1"/>
          </p:cNvSpPr>
          <p:nvPr/>
        </p:nvSpPr>
        <p:spPr bwMode="auto">
          <a:xfrm>
            <a:off x="2796192" y="3943309"/>
            <a:ext cx="158308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ALMACENAMIENTO PRODUCTO TERMINADO </a:t>
            </a:r>
          </a:p>
        </p:txBody>
      </p:sp>
      <p:sp>
        <p:nvSpPr>
          <p:cNvPr id="54" name="46 CuadroTexto">
            <a:extLst>
              <a:ext uri="{FF2B5EF4-FFF2-40B4-BE49-F238E27FC236}">
                <a16:creationId xmlns:a16="http://schemas.microsoft.com/office/drawing/2014/main" id="{7CEE0B67-1A39-2D44-8401-8689EDE5A54F}"/>
              </a:ext>
            </a:extLst>
          </p:cNvPr>
          <p:cNvSpPr txBox="1">
            <a:spLocks noChangeArrowheads="1"/>
          </p:cNvSpPr>
          <p:nvPr/>
        </p:nvSpPr>
        <p:spPr bwMode="auto">
          <a:xfrm>
            <a:off x="969001" y="3943309"/>
            <a:ext cx="129973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PE" altLang="es-PE" sz="1100" b="1" dirty="0">
                <a:latin typeface="Calibri" panose="020F0502020204030204" pitchFamily="34" charset="0"/>
                <a:cs typeface="Calibri" panose="020F0502020204030204" pitchFamily="34" charset="0"/>
              </a:rPr>
              <a:t>PRODUCCIÓN O ELABORACIÓN</a:t>
            </a:r>
          </a:p>
          <a:p>
            <a:pPr algn="ctr" eaLnBrk="1" hangingPunct="1"/>
            <a:r>
              <a:rPr lang="es-PE" altLang="es-PE" sz="1100" b="1" dirty="0">
                <a:latin typeface="Calibri" panose="020F0502020204030204" pitchFamily="34" charset="0"/>
                <a:cs typeface="Calibri" panose="020F0502020204030204" pitchFamily="34" charset="0"/>
              </a:rPr>
              <a:t> </a:t>
            </a:r>
          </a:p>
        </p:txBody>
      </p:sp>
      <p:sp>
        <p:nvSpPr>
          <p:cNvPr id="55" name="42 Flecha derecha">
            <a:extLst>
              <a:ext uri="{FF2B5EF4-FFF2-40B4-BE49-F238E27FC236}">
                <a16:creationId xmlns:a16="http://schemas.microsoft.com/office/drawing/2014/main" id="{6CEF8F8B-5355-2446-BE36-769F99457C0C}"/>
              </a:ext>
            </a:extLst>
          </p:cNvPr>
          <p:cNvSpPr/>
          <p:nvPr/>
        </p:nvSpPr>
        <p:spPr>
          <a:xfrm>
            <a:off x="2483160" y="3246941"/>
            <a:ext cx="225959" cy="39019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6" name="43 Flecha derecha">
            <a:extLst>
              <a:ext uri="{FF2B5EF4-FFF2-40B4-BE49-F238E27FC236}">
                <a16:creationId xmlns:a16="http://schemas.microsoft.com/office/drawing/2014/main" id="{B660F4B6-FC78-6F4D-A99A-13D2A05908B7}"/>
              </a:ext>
            </a:extLst>
          </p:cNvPr>
          <p:cNvSpPr/>
          <p:nvPr/>
        </p:nvSpPr>
        <p:spPr>
          <a:xfrm>
            <a:off x="4456347" y="3246940"/>
            <a:ext cx="225960" cy="39019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7" name="44 Flecha derecha">
            <a:extLst>
              <a:ext uri="{FF2B5EF4-FFF2-40B4-BE49-F238E27FC236}">
                <a16:creationId xmlns:a16="http://schemas.microsoft.com/office/drawing/2014/main" id="{ABE5C941-F791-EE4C-B60E-1DEA1891213F}"/>
              </a:ext>
            </a:extLst>
          </p:cNvPr>
          <p:cNvSpPr/>
          <p:nvPr/>
        </p:nvSpPr>
        <p:spPr>
          <a:xfrm>
            <a:off x="6421990" y="3246941"/>
            <a:ext cx="225959" cy="390195"/>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8" name="47 Flecha derecha">
            <a:extLst>
              <a:ext uri="{FF2B5EF4-FFF2-40B4-BE49-F238E27FC236}">
                <a16:creationId xmlns:a16="http://schemas.microsoft.com/office/drawing/2014/main" id="{0219AF98-94DE-B44A-B87D-127BF5DFFD1A}"/>
              </a:ext>
            </a:extLst>
          </p:cNvPr>
          <p:cNvSpPr/>
          <p:nvPr/>
        </p:nvSpPr>
        <p:spPr>
          <a:xfrm>
            <a:off x="8376540" y="2140542"/>
            <a:ext cx="225959" cy="39019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sp>
        <p:nvSpPr>
          <p:cNvPr id="59" name="48 Flecha derecha">
            <a:extLst>
              <a:ext uri="{FF2B5EF4-FFF2-40B4-BE49-F238E27FC236}">
                <a16:creationId xmlns:a16="http://schemas.microsoft.com/office/drawing/2014/main" id="{1C69DC32-F952-2E45-9F03-775463C4F17A}"/>
              </a:ext>
            </a:extLst>
          </p:cNvPr>
          <p:cNvSpPr/>
          <p:nvPr/>
        </p:nvSpPr>
        <p:spPr>
          <a:xfrm>
            <a:off x="495637" y="3246940"/>
            <a:ext cx="250061" cy="39019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grpSp>
        <p:nvGrpSpPr>
          <p:cNvPr id="60" name="Agrupar 92">
            <a:extLst>
              <a:ext uri="{FF2B5EF4-FFF2-40B4-BE49-F238E27FC236}">
                <a16:creationId xmlns:a16="http://schemas.microsoft.com/office/drawing/2014/main" id="{EA313838-7C9A-CF48-B536-764C83928A2C}"/>
              </a:ext>
            </a:extLst>
          </p:cNvPr>
          <p:cNvGrpSpPr/>
          <p:nvPr/>
        </p:nvGrpSpPr>
        <p:grpSpPr>
          <a:xfrm>
            <a:off x="802055" y="2908152"/>
            <a:ext cx="1618755" cy="1067773"/>
            <a:chOff x="539750" y="3037417"/>
            <a:chExt cx="1728788" cy="1140354"/>
          </a:xfrm>
        </p:grpSpPr>
        <p:sp>
          <p:nvSpPr>
            <p:cNvPr id="61" name="52 Elipse">
              <a:extLst>
                <a:ext uri="{FF2B5EF4-FFF2-40B4-BE49-F238E27FC236}">
                  <a16:creationId xmlns:a16="http://schemas.microsoft.com/office/drawing/2014/main" id="{2A70BC9E-AD9C-9141-8CF4-3C8FCF0A9C5E}"/>
                </a:ext>
              </a:extLst>
            </p:cNvPr>
            <p:cNvSpPr/>
            <p:nvPr/>
          </p:nvSpPr>
          <p:spPr>
            <a:xfrm>
              <a:off x="539750" y="3037417"/>
              <a:ext cx="1728788" cy="1140354"/>
            </a:xfrm>
            <a:prstGeom prst="ellipse">
              <a:avLst/>
            </a:prstGeom>
            <a:solidFill>
              <a:srgbClr val="00B1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dirty="0">
                <a:latin typeface="Calibri" panose="020F0502020204030204" pitchFamily="34" charset="0"/>
              </a:endParaRPr>
            </a:p>
          </p:txBody>
        </p:sp>
        <p:pic>
          <p:nvPicPr>
            <p:cNvPr id="62" name="Picture 7">
              <a:extLst>
                <a:ext uri="{FF2B5EF4-FFF2-40B4-BE49-F238E27FC236}">
                  <a16:creationId xmlns:a16="http://schemas.microsoft.com/office/drawing/2014/main" id="{8D452B8D-BBAE-BD45-94EA-FC2C23090C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9638" y="3207174"/>
              <a:ext cx="989013" cy="7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Imagen 62">
            <a:extLst>
              <a:ext uri="{FF2B5EF4-FFF2-40B4-BE49-F238E27FC236}">
                <a16:creationId xmlns:a16="http://schemas.microsoft.com/office/drawing/2014/main" id="{78DE2396-0FF7-5D45-AE9C-3A05F4B7613D}"/>
              </a:ext>
            </a:extLst>
          </p:cNvPr>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909432" y="1970240"/>
            <a:ext cx="1404000" cy="730800"/>
          </a:xfrm>
          <a:prstGeom prst="rect">
            <a:avLst/>
          </a:prstGeom>
        </p:spPr>
      </p:pic>
      <p:sp>
        <p:nvSpPr>
          <p:cNvPr id="64" name="Rectángulo 63">
            <a:extLst>
              <a:ext uri="{FF2B5EF4-FFF2-40B4-BE49-F238E27FC236}">
                <a16:creationId xmlns:a16="http://schemas.microsoft.com/office/drawing/2014/main" id="{80C3736B-0009-5340-BCE9-6601F03D4873}"/>
              </a:ext>
            </a:extLst>
          </p:cNvPr>
          <p:cNvSpPr/>
          <p:nvPr/>
        </p:nvSpPr>
        <p:spPr>
          <a:xfrm>
            <a:off x="902232" y="1974506"/>
            <a:ext cx="1418400" cy="722268"/>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65" name="Imagen 64">
            <a:extLst>
              <a:ext uri="{FF2B5EF4-FFF2-40B4-BE49-F238E27FC236}">
                <a16:creationId xmlns:a16="http://schemas.microsoft.com/office/drawing/2014/main" id="{81190719-7F3F-6E45-89AA-592913DB7404}"/>
              </a:ext>
            </a:extLst>
          </p:cNvPr>
          <p:cNvPicPr>
            <a:picLocks/>
          </p:cNvPicPr>
          <p:nvPr/>
        </p:nvPicPr>
        <p:blipFill rotWithShape="1">
          <a:blip r:embed="rId9" cstate="screen">
            <a:extLst>
              <a:ext uri="{28A0092B-C50C-407E-A947-70E740481C1C}">
                <a14:useLocalDpi xmlns:a14="http://schemas.microsoft.com/office/drawing/2010/main"/>
              </a:ext>
            </a:extLst>
          </a:blip>
          <a:srcRect/>
          <a:stretch/>
        </p:blipFill>
        <p:spPr>
          <a:xfrm>
            <a:off x="2885732" y="1970240"/>
            <a:ext cx="1404000" cy="730800"/>
          </a:xfrm>
          <a:prstGeom prst="rect">
            <a:avLst/>
          </a:prstGeom>
          <a:ln>
            <a:solidFill>
              <a:srgbClr val="EE4639"/>
            </a:solidFill>
          </a:ln>
        </p:spPr>
      </p:pic>
      <p:sp>
        <p:nvSpPr>
          <p:cNvPr id="66" name="Rectángulo 65">
            <a:extLst>
              <a:ext uri="{FF2B5EF4-FFF2-40B4-BE49-F238E27FC236}">
                <a16:creationId xmlns:a16="http://schemas.microsoft.com/office/drawing/2014/main" id="{F99A220F-F34F-E34B-AF97-9F4DAB01461E}"/>
              </a:ext>
            </a:extLst>
          </p:cNvPr>
          <p:cNvSpPr/>
          <p:nvPr/>
        </p:nvSpPr>
        <p:spPr>
          <a:xfrm>
            <a:off x="2871647" y="1974506"/>
            <a:ext cx="1418400" cy="722268"/>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67" name="Imagen 66">
            <a:extLst>
              <a:ext uri="{FF2B5EF4-FFF2-40B4-BE49-F238E27FC236}">
                <a16:creationId xmlns:a16="http://schemas.microsoft.com/office/drawing/2014/main" id="{9023A4ED-7DC6-BE4E-A578-4EF178B4BED9}"/>
              </a:ext>
            </a:extLst>
          </p:cNvPr>
          <p:cNvPicPr>
            <a:picLocks noChangeAspect="1"/>
          </p:cNvPicPr>
          <p:nvPr/>
        </p:nvPicPr>
        <p:blipFill rotWithShape="1">
          <a:blip r:embed="rId10">
            <a:extLst>
              <a:ext uri="{28A0092B-C50C-407E-A947-70E740481C1C}">
                <a14:useLocalDpi xmlns:a14="http://schemas.microsoft.com/office/drawing/2010/main"/>
              </a:ext>
            </a:extLst>
          </a:blip>
          <a:srcRect l="-1"/>
          <a:stretch/>
        </p:blipFill>
        <p:spPr>
          <a:xfrm>
            <a:off x="4848262" y="1971717"/>
            <a:ext cx="1404000" cy="727847"/>
          </a:xfrm>
          <a:prstGeom prst="rect">
            <a:avLst/>
          </a:prstGeom>
        </p:spPr>
      </p:pic>
      <p:sp>
        <p:nvSpPr>
          <p:cNvPr id="68" name="Rectángulo 67">
            <a:extLst>
              <a:ext uri="{FF2B5EF4-FFF2-40B4-BE49-F238E27FC236}">
                <a16:creationId xmlns:a16="http://schemas.microsoft.com/office/drawing/2014/main" id="{840945FB-6157-B549-B7F1-7097F9487677}"/>
              </a:ext>
            </a:extLst>
          </p:cNvPr>
          <p:cNvSpPr/>
          <p:nvPr/>
        </p:nvSpPr>
        <p:spPr>
          <a:xfrm>
            <a:off x="4841062" y="1974507"/>
            <a:ext cx="1418400" cy="722267"/>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69" name="Imagen 68">
            <a:extLst>
              <a:ext uri="{FF2B5EF4-FFF2-40B4-BE49-F238E27FC236}">
                <a16:creationId xmlns:a16="http://schemas.microsoft.com/office/drawing/2014/main" id="{6CDD17E8-529E-5D40-82D3-C9CF05076BA4}"/>
              </a:ext>
            </a:extLst>
          </p:cNvPr>
          <p:cNvPicPr>
            <a:picLocks/>
          </p:cNvPicPr>
          <p:nvPr/>
        </p:nvPicPr>
        <p:blipFill rotWithShape="1">
          <a:blip r:embed="rId11">
            <a:extLst>
              <a:ext uri="{28A0092B-C50C-407E-A947-70E740481C1C}">
                <a14:useLocalDpi xmlns:a14="http://schemas.microsoft.com/office/drawing/2010/main"/>
              </a:ext>
            </a:extLst>
          </a:blip>
          <a:srcRect l="-1"/>
          <a:stretch/>
        </p:blipFill>
        <p:spPr>
          <a:xfrm>
            <a:off x="6817678" y="1970240"/>
            <a:ext cx="1404000" cy="730800"/>
          </a:xfrm>
          <a:prstGeom prst="rect">
            <a:avLst/>
          </a:prstGeom>
        </p:spPr>
      </p:pic>
      <p:sp>
        <p:nvSpPr>
          <p:cNvPr id="70" name="Rectángulo 69">
            <a:extLst>
              <a:ext uri="{FF2B5EF4-FFF2-40B4-BE49-F238E27FC236}">
                <a16:creationId xmlns:a16="http://schemas.microsoft.com/office/drawing/2014/main" id="{FDF87699-517F-8A47-8185-91119DAA6083}"/>
              </a:ext>
            </a:extLst>
          </p:cNvPr>
          <p:cNvSpPr/>
          <p:nvPr/>
        </p:nvSpPr>
        <p:spPr>
          <a:xfrm>
            <a:off x="6810478" y="1974506"/>
            <a:ext cx="1418400" cy="722268"/>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1" name="Rectángulo 70">
            <a:extLst>
              <a:ext uri="{FF2B5EF4-FFF2-40B4-BE49-F238E27FC236}">
                <a16:creationId xmlns:a16="http://schemas.microsoft.com/office/drawing/2014/main" id="{54368B90-B1D3-7445-9C6D-CF8F41377160}"/>
              </a:ext>
            </a:extLst>
          </p:cNvPr>
          <p:cNvSpPr/>
          <p:nvPr/>
        </p:nvSpPr>
        <p:spPr>
          <a:xfrm>
            <a:off x="2871647" y="3010965"/>
            <a:ext cx="1418400" cy="862147"/>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2" name="Rectángulo 71">
            <a:extLst>
              <a:ext uri="{FF2B5EF4-FFF2-40B4-BE49-F238E27FC236}">
                <a16:creationId xmlns:a16="http://schemas.microsoft.com/office/drawing/2014/main" id="{37455C7A-3E1C-6F48-87C9-65B612B6033A}"/>
              </a:ext>
            </a:extLst>
          </p:cNvPr>
          <p:cNvSpPr/>
          <p:nvPr/>
        </p:nvSpPr>
        <p:spPr>
          <a:xfrm>
            <a:off x="4841062" y="3010965"/>
            <a:ext cx="1418400" cy="862147"/>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73" name="Rectángulo 72">
            <a:extLst>
              <a:ext uri="{FF2B5EF4-FFF2-40B4-BE49-F238E27FC236}">
                <a16:creationId xmlns:a16="http://schemas.microsoft.com/office/drawing/2014/main" id="{BC42AA42-F816-4644-B0E3-AD5244B152B8}"/>
              </a:ext>
            </a:extLst>
          </p:cNvPr>
          <p:cNvSpPr/>
          <p:nvPr/>
        </p:nvSpPr>
        <p:spPr>
          <a:xfrm>
            <a:off x="6817299" y="3010965"/>
            <a:ext cx="1418400" cy="862147"/>
          </a:xfrm>
          <a:prstGeom prst="rect">
            <a:avLst/>
          </a:prstGeom>
          <a:noFill/>
          <a:ln w="28575">
            <a:solidFill>
              <a:srgbClr val="EE46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dirty="0">
              <a:latin typeface="Calibri" panose="020F0502020204030204" pitchFamily="34" charset="0"/>
            </a:endParaRPr>
          </a:p>
        </p:txBody>
      </p:sp>
      <p:pic>
        <p:nvPicPr>
          <p:cNvPr id="74" name="Imagen 73">
            <a:extLst>
              <a:ext uri="{FF2B5EF4-FFF2-40B4-BE49-F238E27FC236}">
                <a16:creationId xmlns:a16="http://schemas.microsoft.com/office/drawing/2014/main" id="{B586ABAF-DE25-1E4F-9625-B8B55005A7BE}"/>
              </a:ext>
            </a:extLst>
          </p:cNvPr>
          <p:cNvPicPr>
            <a:picLocks noChangeAspect="1"/>
          </p:cNvPicPr>
          <p:nvPr/>
        </p:nvPicPr>
        <p:blipFill rotWithShape="1">
          <a:blip r:embed="rId12"/>
          <a:srcRect l="46717"/>
          <a:stretch/>
        </p:blipFill>
        <p:spPr>
          <a:xfrm>
            <a:off x="1142485" y="3075326"/>
            <a:ext cx="937895" cy="73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0" grpId="0" animBg="1"/>
      <p:bldP spid="51" grpId="0" animBg="1"/>
      <p:bldP spid="52" grpId="0" animBg="1"/>
      <p:bldP spid="53" grpId="0"/>
      <p:bldP spid="54" grpId="0"/>
      <p:bldP spid="55" grpId="0" animBg="1"/>
      <p:bldP spid="56" grpId="0" animBg="1"/>
      <p:bldP spid="57" grpId="0" animBg="1"/>
      <p:bldP spid="58" grpId="0" animBg="1"/>
      <p:bldP spid="59" grpId="0" animBg="1"/>
      <p:bldP spid="64" grpId="0" animBg="1"/>
      <p:bldP spid="66" grpId="0" animBg="1"/>
      <p:bldP spid="68" grpId="0" animBg="1"/>
      <p:bldP spid="70" grpId="0" animBg="1"/>
      <p:bldP spid="71" grpId="0" animBg="1"/>
      <p:bldP spid="7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7"/>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¿POR QUÉ ES IMPORTANTE ESTUDIAR LA CADENA DE SUMINISTRO?</a:t>
            </a:r>
            <a:endParaRPr dirty="0">
              <a:latin typeface="Calibri" panose="020F0502020204030204" pitchFamily="34" charset="0"/>
              <a:cs typeface="Calibri" panose="020F0502020204030204" pitchFamily="34" charset="0"/>
            </a:endParaRPr>
          </a:p>
        </p:txBody>
      </p:sp>
      <p:sp>
        <p:nvSpPr>
          <p:cNvPr id="11" name="Rectangle 5">
            <a:extLst>
              <a:ext uri="{FF2B5EF4-FFF2-40B4-BE49-F238E27FC236}">
                <a16:creationId xmlns:a16="http://schemas.microsoft.com/office/drawing/2014/main" id="{CB5730AF-6A8D-E048-837D-6F6D49911DFA}"/>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sp>
        <p:nvSpPr>
          <p:cNvPr id="17" name="12 Elipse">
            <a:extLst>
              <a:ext uri="{FF2B5EF4-FFF2-40B4-BE49-F238E27FC236}">
                <a16:creationId xmlns:a16="http://schemas.microsoft.com/office/drawing/2014/main" id="{8EF24572-62E9-AF44-83F8-B5693ACBFF35}"/>
              </a:ext>
            </a:extLst>
          </p:cNvPr>
          <p:cNvSpPr/>
          <p:nvPr/>
        </p:nvSpPr>
        <p:spPr>
          <a:xfrm>
            <a:off x="1877473" y="3017328"/>
            <a:ext cx="1579416" cy="1036800"/>
          </a:xfrm>
          <a:prstGeom prst="ellipse">
            <a:avLst/>
          </a:prstGeom>
          <a:solidFill>
            <a:srgbClr val="FFD8D4"/>
          </a:solidFill>
          <a:ln w="19050">
            <a:solidFill>
              <a:srgbClr val="EE4639"/>
            </a:solidFill>
            <a:prstDash val="sysDash"/>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a:defRPr/>
            </a:pPr>
            <a:r>
              <a:rPr lang="es-ES_tradnl" sz="1200" b="1" dirty="0">
                <a:solidFill>
                  <a:schemeClr val="tx1"/>
                </a:solidFill>
                <a:latin typeface="Calibri" panose="020F0502020204030204" pitchFamily="34" charset="0"/>
                <a:cs typeface="Calibri" panose="020F0502020204030204" pitchFamily="34" charset="0"/>
              </a:rPr>
              <a:t>Altos costos</a:t>
            </a:r>
            <a:br>
              <a:rPr lang="es-ES_tradnl" sz="1200" b="1" dirty="0">
                <a:solidFill>
                  <a:schemeClr val="tx1"/>
                </a:solidFill>
                <a:latin typeface="Calibri" panose="020F0502020204030204" pitchFamily="34" charset="0"/>
                <a:cs typeface="Calibri" panose="020F0502020204030204" pitchFamily="34" charset="0"/>
              </a:rPr>
            </a:br>
            <a:r>
              <a:rPr lang="es-ES_tradnl" sz="1200" b="1" dirty="0">
                <a:solidFill>
                  <a:schemeClr val="tx1"/>
                </a:solidFill>
                <a:latin typeface="Calibri" panose="020F0502020204030204" pitchFamily="34" charset="0"/>
                <a:cs typeface="Calibri" panose="020F0502020204030204" pitchFamily="34" charset="0"/>
              </a:rPr>
              <a:t>de gestión logística</a:t>
            </a:r>
            <a:endParaRPr lang="es-PE" sz="1200" b="1" dirty="0">
              <a:solidFill>
                <a:schemeClr val="tx1"/>
              </a:solidFill>
              <a:latin typeface="Calibri" panose="020F0502020204030204" pitchFamily="34" charset="0"/>
              <a:cs typeface="Calibri" panose="020F0502020204030204" pitchFamily="34" charset="0"/>
            </a:endParaRPr>
          </a:p>
        </p:txBody>
      </p:sp>
      <p:sp>
        <p:nvSpPr>
          <p:cNvPr id="18" name="13 Elipse">
            <a:extLst>
              <a:ext uri="{FF2B5EF4-FFF2-40B4-BE49-F238E27FC236}">
                <a16:creationId xmlns:a16="http://schemas.microsoft.com/office/drawing/2014/main" id="{DEBCD26C-73B0-7745-82E5-485B2E5A2E35}"/>
              </a:ext>
            </a:extLst>
          </p:cNvPr>
          <p:cNvSpPr/>
          <p:nvPr/>
        </p:nvSpPr>
        <p:spPr>
          <a:xfrm>
            <a:off x="3782293" y="3017328"/>
            <a:ext cx="1579416" cy="1036800"/>
          </a:xfrm>
          <a:prstGeom prst="ellipse">
            <a:avLst/>
          </a:prstGeom>
          <a:solidFill>
            <a:srgbClr val="FFD8D4"/>
          </a:solidFill>
          <a:ln w="19050">
            <a:solidFill>
              <a:srgbClr val="EE4639"/>
            </a:solidFill>
            <a:prstDash val="sysDash"/>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a:defRPr/>
            </a:pPr>
            <a:r>
              <a:rPr lang="es-ES_tradnl" sz="1200" b="1" dirty="0">
                <a:solidFill>
                  <a:schemeClr val="tx1"/>
                </a:solidFill>
                <a:latin typeface="Calibri" panose="020F0502020204030204" pitchFamily="34" charset="0"/>
                <a:cs typeface="Calibri" panose="020F0502020204030204" pitchFamily="34" charset="0"/>
              </a:rPr>
              <a:t>Mercado globalizado</a:t>
            </a:r>
          </a:p>
        </p:txBody>
      </p:sp>
      <p:sp>
        <p:nvSpPr>
          <p:cNvPr id="19" name="14 Elipse">
            <a:extLst>
              <a:ext uri="{FF2B5EF4-FFF2-40B4-BE49-F238E27FC236}">
                <a16:creationId xmlns:a16="http://schemas.microsoft.com/office/drawing/2014/main" id="{D973823B-9C3F-F440-84B3-9AF1913A0192}"/>
              </a:ext>
            </a:extLst>
          </p:cNvPr>
          <p:cNvSpPr/>
          <p:nvPr/>
        </p:nvSpPr>
        <p:spPr>
          <a:xfrm>
            <a:off x="5687112" y="3017328"/>
            <a:ext cx="1579416" cy="1036800"/>
          </a:xfrm>
          <a:prstGeom prst="ellipse">
            <a:avLst/>
          </a:prstGeom>
          <a:solidFill>
            <a:srgbClr val="FFD8D4"/>
          </a:solidFill>
          <a:ln w="19050">
            <a:solidFill>
              <a:srgbClr val="EE4639"/>
            </a:solidFill>
            <a:prstDash val="sysDash"/>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a:defRPr/>
            </a:pPr>
            <a:r>
              <a:rPr lang="es-ES_tradnl" sz="1200" b="1" dirty="0">
                <a:solidFill>
                  <a:schemeClr val="tx1"/>
                </a:solidFill>
                <a:latin typeface="Calibri" panose="020F0502020204030204" pitchFamily="34" charset="0"/>
                <a:cs typeface="Calibri" panose="020F0502020204030204" pitchFamily="34" charset="0"/>
              </a:rPr>
              <a:t>Especialización</a:t>
            </a:r>
          </a:p>
        </p:txBody>
      </p:sp>
      <p:grpSp>
        <p:nvGrpSpPr>
          <p:cNvPr id="14" name="Grupo 13">
            <a:extLst>
              <a:ext uri="{FF2B5EF4-FFF2-40B4-BE49-F238E27FC236}">
                <a16:creationId xmlns:a16="http://schemas.microsoft.com/office/drawing/2014/main" id="{C3514F12-9B5B-0648-85B9-5D18ACCAB661}"/>
              </a:ext>
            </a:extLst>
          </p:cNvPr>
          <p:cNvGrpSpPr/>
          <p:nvPr/>
        </p:nvGrpSpPr>
        <p:grpSpPr>
          <a:xfrm>
            <a:off x="2857369" y="4128146"/>
            <a:ext cx="3428717" cy="1036800"/>
            <a:chOff x="2191091" y="4128578"/>
            <a:chExt cx="4398342" cy="1036800"/>
          </a:xfrm>
          <a:solidFill>
            <a:srgbClr val="FFD8D4"/>
          </a:solidFill>
        </p:grpSpPr>
        <p:sp>
          <p:nvSpPr>
            <p:cNvPr id="15" name="15 Elipse">
              <a:extLst>
                <a:ext uri="{FF2B5EF4-FFF2-40B4-BE49-F238E27FC236}">
                  <a16:creationId xmlns:a16="http://schemas.microsoft.com/office/drawing/2014/main" id="{247C08CA-FE5F-6740-A0D1-31EF3D5BB58C}"/>
                </a:ext>
              </a:extLst>
            </p:cNvPr>
            <p:cNvSpPr/>
            <p:nvPr/>
          </p:nvSpPr>
          <p:spPr>
            <a:xfrm>
              <a:off x="2191091" y="4128578"/>
              <a:ext cx="2026800" cy="1036800"/>
            </a:xfrm>
            <a:prstGeom prst="ellipse">
              <a:avLst/>
            </a:prstGeom>
            <a:grpFill/>
            <a:ln w="19050">
              <a:solidFill>
                <a:srgbClr val="EE4639"/>
              </a:solidFill>
              <a:prstDash val="sysDash"/>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a:defRPr/>
              </a:pPr>
              <a:r>
                <a:rPr lang="es-ES_tradnl" sz="1200" b="1" dirty="0">
                  <a:solidFill>
                    <a:schemeClr val="tx1"/>
                  </a:solidFill>
                  <a:latin typeface="Calibri" panose="020F0502020204030204" pitchFamily="34" charset="0"/>
                  <a:cs typeface="Calibri" panose="020F0502020204030204" pitchFamily="34" charset="0"/>
                </a:rPr>
                <a:t>Alta competencia</a:t>
              </a:r>
            </a:p>
          </p:txBody>
        </p:sp>
        <p:sp>
          <p:nvSpPr>
            <p:cNvPr id="16" name="16 Elipse">
              <a:extLst>
                <a:ext uri="{FF2B5EF4-FFF2-40B4-BE49-F238E27FC236}">
                  <a16:creationId xmlns:a16="http://schemas.microsoft.com/office/drawing/2014/main" id="{81AC18D6-76BF-F343-ADBC-F352C79546D1}"/>
                </a:ext>
              </a:extLst>
            </p:cNvPr>
            <p:cNvSpPr/>
            <p:nvPr/>
          </p:nvSpPr>
          <p:spPr>
            <a:xfrm>
              <a:off x="4562633" y="4128578"/>
              <a:ext cx="2026800" cy="1036800"/>
            </a:xfrm>
            <a:prstGeom prst="ellipse">
              <a:avLst/>
            </a:prstGeom>
            <a:grpFill/>
            <a:ln w="19050">
              <a:solidFill>
                <a:srgbClr val="EE4639"/>
              </a:solidFill>
              <a:prstDash val="sysDash"/>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a:defRPr/>
              </a:pPr>
              <a:r>
                <a:rPr lang="es-ES_tradnl" sz="1200" b="1" dirty="0">
                  <a:solidFill>
                    <a:schemeClr val="tx1"/>
                  </a:solidFill>
                  <a:latin typeface="Calibri" panose="020F0502020204030204" pitchFamily="34" charset="0"/>
                  <a:cs typeface="Calibri" panose="020F0502020204030204" pitchFamily="34" charset="0"/>
                </a:rPr>
                <a:t>Fuente de ventaja competitiva</a:t>
              </a:r>
            </a:p>
          </p:txBody>
        </p:sp>
      </p:grpSp>
      <p:sp>
        <p:nvSpPr>
          <p:cNvPr id="22" name="Rectángulo 21">
            <a:extLst>
              <a:ext uri="{FF2B5EF4-FFF2-40B4-BE49-F238E27FC236}">
                <a16:creationId xmlns:a16="http://schemas.microsoft.com/office/drawing/2014/main" id="{9368539A-9073-B64E-8251-D5C753165A4B}"/>
              </a:ext>
            </a:extLst>
          </p:cNvPr>
          <p:cNvSpPr/>
          <p:nvPr/>
        </p:nvSpPr>
        <p:spPr>
          <a:xfrm>
            <a:off x="3977269" y="2177645"/>
            <a:ext cx="1189463" cy="30678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s-PE" sz="1400" b="1" dirty="0">
                <a:solidFill>
                  <a:schemeClr val="tx1"/>
                </a:solidFill>
                <a:latin typeface="Calibri" panose="020F0502020204030204" pitchFamily="34" charset="0"/>
                <a:cs typeface="Calibri" panose="020F0502020204030204" pitchFamily="34" charset="0"/>
              </a:rPr>
              <a:t>FRENTE A: </a:t>
            </a:r>
          </a:p>
        </p:txBody>
      </p:sp>
      <p:sp>
        <p:nvSpPr>
          <p:cNvPr id="23" name="28 Flecha derecha">
            <a:extLst>
              <a:ext uri="{FF2B5EF4-FFF2-40B4-BE49-F238E27FC236}">
                <a16:creationId xmlns:a16="http://schemas.microsoft.com/office/drawing/2014/main" id="{068288FD-5396-1A40-AB87-356524E4FA05}"/>
              </a:ext>
            </a:extLst>
          </p:cNvPr>
          <p:cNvSpPr/>
          <p:nvPr/>
        </p:nvSpPr>
        <p:spPr>
          <a:xfrm rot="5400000">
            <a:off x="4356214" y="2439082"/>
            <a:ext cx="431571" cy="555286"/>
          </a:xfrm>
          <a:prstGeom prst="rightArrow">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sz="1600" dirty="0">
              <a:latin typeface="Calibri" panose="020F0502020204030204" pitchFamily="34" charset="0"/>
            </a:endParaRPr>
          </a:p>
        </p:txBody>
      </p:sp>
      <p:sp>
        <p:nvSpPr>
          <p:cNvPr id="25" name="Rectángulo redondeado 24">
            <a:extLst>
              <a:ext uri="{FF2B5EF4-FFF2-40B4-BE49-F238E27FC236}">
                <a16:creationId xmlns:a16="http://schemas.microsoft.com/office/drawing/2014/main" id="{73027D0E-F981-FF40-B2BB-FF08AA9F8077}"/>
              </a:ext>
            </a:extLst>
          </p:cNvPr>
          <p:cNvSpPr/>
          <p:nvPr/>
        </p:nvSpPr>
        <p:spPr>
          <a:xfrm>
            <a:off x="3570952" y="1497250"/>
            <a:ext cx="2002095" cy="668565"/>
          </a:xfrm>
          <a:prstGeom prst="roundRect">
            <a:avLst>
              <a:gd name="adj" fmla="val 1603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1400" b="1" dirty="0">
                <a:solidFill>
                  <a:schemeClr val="dk1"/>
                </a:solidFill>
                <a:latin typeface="Calibri"/>
                <a:ea typeface="Calibri"/>
                <a:cs typeface="Calibri"/>
                <a:sym typeface="Calibri"/>
              </a:rPr>
              <a:t>CADENA DE SUMINISTROS</a:t>
            </a:r>
            <a:endParaRPr lang="en-US"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8"/>
          <p:cNvSpPr txBox="1"/>
          <p:nvPr/>
        </p:nvSpPr>
        <p:spPr>
          <a:xfrm>
            <a:off x="511341" y="925339"/>
            <a:ext cx="8164347" cy="246221"/>
          </a:xfrm>
          <a:prstGeom prst="rect">
            <a:avLst/>
          </a:prstGeom>
          <a:noFill/>
          <a:ln>
            <a:noFill/>
          </a:ln>
        </p:spPr>
        <p:txBody>
          <a:bodyPr spcFirstLastPara="1" wrap="square" lIns="0" tIns="0" rIns="0" bIns="0" anchor="t" anchorCtr="0">
            <a:spAutoFit/>
          </a:bodyPr>
          <a:lstStyle/>
          <a:p>
            <a:pPr marL="11112" marR="0" lvl="0" indent="0" algn="l" rtl="0">
              <a:spcBef>
                <a:spcPts val="0"/>
              </a:spcBef>
              <a:spcAft>
                <a:spcPts val="0"/>
              </a:spcAft>
              <a:buNone/>
            </a:pPr>
            <a:r>
              <a:rPr lang="en-US" sz="1600" b="1" dirty="0">
                <a:solidFill>
                  <a:schemeClr val="dk1"/>
                </a:solidFill>
                <a:latin typeface="Calibri"/>
                <a:ea typeface="Calibri"/>
                <a:cs typeface="Calibri"/>
                <a:sym typeface="Calibri"/>
              </a:rPr>
              <a:t>OBJETIVOS DE LA CADENA DE SUMINISTROS</a:t>
            </a:r>
            <a:endParaRPr dirty="0">
              <a:latin typeface="Calibri" panose="020F0502020204030204" pitchFamily="34" charset="0"/>
              <a:cs typeface="Calibri" panose="020F0502020204030204" pitchFamily="34" charset="0"/>
            </a:endParaRPr>
          </a:p>
        </p:txBody>
      </p:sp>
      <p:sp>
        <p:nvSpPr>
          <p:cNvPr id="18" name="Rectangle 5">
            <a:extLst>
              <a:ext uri="{FF2B5EF4-FFF2-40B4-BE49-F238E27FC236}">
                <a16:creationId xmlns:a16="http://schemas.microsoft.com/office/drawing/2014/main" id="{8AE53252-9434-A54A-B09A-63BA27A046A5}"/>
              </a:ext>
            </a:extLst>
          </p:cNvPr>
          <p:cNvSpPr/>
          <p:nvPr/>
        </p:nvSpPr>
        <p:spPr>
          <a:xfrm>
            <a:off x="503237" y="376232"/>
            <a:ext cx="4248151" cy="138499"/>
          </a:xfrm>
          <a:prstGeom prst="rect">
            <a:avLst/>
          </a:prstGeom>
        </p:spPr>
        <p:txBody>
          <a:bodyPr wrap="square" lIns="0" tIns="0" rIns="0" bIns="0" anchor="b">
            <a:spAutoFit/>
          </a:bodyPr>
          <a:lstStyle/>
          <a:p>
            <a:pPr>
              <a:lnSpc>
                <a:spcPct val="90000"/>
              </a:lnSpc>
              <a:spcBef>
                <a:spcPts val="1000"/>
              </a:spcBef>
              <a:defRPr/>
            </a:pPr>
            <a:r>
              <a:rPr lang="es-PE" sz="1000" dirty="0">
                <a:solidFill>
                  <a:schemeClr val="tx1">
                    <a:lumMod val="50000"/>
                    <a:lumOff val="50000"/>
                  </a:schemeClr>
                </a:solidFill>
                <a:latin typeface="Calibri"/>
                <a:cs typeface="Calibri"/>
              </a:rPr>
              <a:t>+ </a:t>
            </a:r>
            <a:r>
              <a:rPr lang="en-US" sz="1000" dirty="0">
                <a:solidFill>
                  <a:schemeClr val="bg1">
                    <a:lumMod val="65000"/>
                  </a:schemeClr>
                </a:solidFill>
                <a:latin typeface="Calibri" panose="020F0502020204030204" pitchFamily="34" charset="0"/>
                <a:cs typeface="Calibri" panose="020F0502020204030204" pitchFamily="34" charset="0"/>
                <a:sym typeface="Calibri"/>
              </a:rPr>
              <a:t>INTRODUCCIÓN A LA CADENA DE SUMINISTROS</a:t>
            </a:r>
            <a:endParaRPr lang="es-PE" sz="1000" dirty="0">
              <a:solidFill>
                <a:schemeClr val="bg1">
                  <a:lumMod val="65000"/>
                </a:schemeClr>
              </a:solidFill>
              <a:latin typeface="Calibri" panose="020F0502020204030204" pitchFamily="34" charset="0"/>
              <a:cs typeface="Calibri" panose="020F0502020204030204" pitchFamily="34" charset="0"/>
            </a:endParaRPr>
          </a:p>
        </p:txBody>
      </p:sp>
      <p:grpSp>
        <p:nvGrpSpPr>
          <p:cNvPr id="2" name="Grupo 1">
            <a:extLst>
              <a:ext uri="{FF2B5EF4-FFF2-40B4-BE49-F238E27FC236}">
                <a16:creationId xmlns:a16="http://schemas.microsoft.com/office/drawing/2014/main" id="{18BAF179-D29D-2E47-9D58-A388014E41B0}"/>
              </a:ext>
            </a:extLst>
          </p:cNvPr>
          <p:cNvGrpSpPr/>
          <p:nvPr/>
        </p:nvGrpSpPr>
        <p:grpSpPr>
          <a:xfrm>
            <a:off x="1943272" y="1439950"/>
            <a:ext cx="5257456" cy="3611681"/>
            <a:chOff x="1818168" y="1439950"/>
            <a:chExt cx="5257456" cy="3611681"/>
          </a:xfrm>
        </p:grpSpPr>
        <p:sp>
          <p:nvSpPr>
            <p:cNvPr id="19" name="Rectángulo redondeado 18">
              <a:extLst>
                <a:ext uri="{FF2B5EF4-FFF2-40B4-BE49-F238E27FC236}">
                  <a16:creationId xmlns:a16="http://schemas.microsoft.com/office/drawing/2014/main" id="{CF020150-6464-9142-A001-EA40B444CE1B}"/>
                </a:ext>
              </a:extLst>
            </p:cNvPr>
            <p:cNvSpPr/>
            <p:nvPr/>
          </p:nvSpPr>
          <p:spPr>
            <a:xfrm>
              <a:off x="2412144" y="1445958"/>
              <a:ext cx="4663480" cy="778065"/>
            </a:xfrm>
            <a:prstGeom prst="roundRect">
              <a:avLst/>
            </a:prstGeom>
            <a:solidFill>
              <a:srgbClr val="D1EFF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buClr>
                  <a:srgbClr val="00B2C4"/>
                </a:buClr>
                <a:buSzPts val="1400"/>
                <a:buFont typeface="Arial" charset="0"/>
                <a:buChar char="•"/>
              </a:pPr>
              <a:r>
                <a:rPr lang="es-ES_tradnl" dirty="0">
                  <a:solidFill>
                    <a:schemeClr val="tx1"/>
                  </a:solidFill>
                  <a:latin typeface="Calibri" charset="0"/>
                  <a:cs typeface="Calibri" charset="0"/>
                  <a:sym typeface="Calibri"/>
                </a:rPr>
                <a:t>Mejorar servicio al cliente.</a:t>
              </a:r>
              <a:endParaRPr lang="es-ES_tradnl" dirty="0">
                <a:solidFill>
                  <a:schemeClr val="tx1"/>
                </a:solidFill>
                <a:latin typeface="Calibri" charset="0"/>
                <a:cs typeface="Calibri" charset="0"/>
              </a:endParaRPr>
            </a:p>
            <a:p>
              <a:pPr marL="134938" lvl="1" indent="-134938">
                <a:buClr>
                  <a:srgbClr val="00B2C4"/>
                </a:buClr>
                <a:buSzPts val="1400"/>
                <a:buFont typeface="Arial" charset="0"/>
                <a:buChar char="•"/>
              </a:pPr>
              <a:r>
                <a:rPr lang="es-ES_tradnl" dirty="0">
                  <a:solidFill>
                    <a:schemeClr val="tx1"/>
                  </a:solidFill>
                  <a:latin typeface="Calibri" charset="0"/>
                  <a:cs typeface="Calibri" charset="0"/>
                  <a:sym typeface="Calibri"/>
                </a:rPr>
                <a:t>Reducir los costos.</a:t>
              </a:r>
              <a:endParaRPr lang="es-ES_tradnl" dirty="0">
                <a:solidFill>
                  <a:schemeClr val="tx1"/>
                </a:solidFill>
                <a:latin typeface="Calibri" charset="0"/>
                <a:cs typeface="Calibri" charset="0"/>
              </a:endParaRPr>
            </a:p>
          </p:txBody>
        </p:sp>
        <p:sp>
          <p:nvSpPr>
            <p:cNvPr id="20" name="Redondear rectángulo de esquina del mismo lado 19">
              <a:extLst>
                <a:ext uri="{FF2B5EF4-FFF2-40B4-BE49-F238E27FC236}">
                  <a16:creationId xmlns:a16="http://schemas.microsoft.com/office/drawing/2014/main" id="{5AE087E1-8ADC-894E-95A2-80FBE9631E13}"/>
                </a:ext>
              </a:extLst>
            </p:cNvPr>
            <p:cNvSpPr/>
            <p:nvPr/>
          </p:nvSpPr>
          <p:spPr>
            <a:xfrm rot="16200000">
              <a:off x="2108316" y="1149803"/>
              <a:ext cx="778064" cy="1358357"/>
            </a:xfrm>
            <a:prstGeom prst="round2SameRect">
              <a:avLst/>
            </a:prstGeom>
            <a:solidFill>
              <a:srgbClr val="00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2" name="Google Shape;155;p8">
              <a:extLst>
                <a:ext uri="{FF2B5EF4-FFF2-40B4-BE49-F238E27FC236}">
                  <a16:creationId xmlns:a16="http://schemas.microsoft.com/office/drawing/2014/main" id="{6DB14099-492D-DE41-BFF8-2183DC93BB4C}"/>
                </a:ext>
              </a:extLst>
            </p:cNvPr>
            <p:cNvSpPr txBox="1"/>
            <p:nvPr/>
          </p:nvSpPr>
          <p:spPr>
            <a:xfrm>
              <a:off x="1818168" y="1673936"/>
              <a:ext cx="1358357" cy="33845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s-ES_tradnl" sz="1300" b="1" dirty="0">
                  <a:solidFill>
                    <a:schemeClr val="lt1"/>
                  </a:solidFill>
                  <a:latin typeface="Calibri"/>
                  <a:ea typeface="Calibri"/>
                  <a:cs typeface="Calibri"/>
                  <a:sym typeface="Calibri"/>
                </a:rPr>
                <a:t>Mejorar </a:t>
              </a:r>
              <a:br>
                <a:rPr lang="es-ES_tradnl" sz="1300" b="1" dirty="0">
                  <a:solidFill>
                    <a:schemeClr val="lt1"/>
                  </a:solidFill>
                  <a:latin typeface="Calibri"/>
                  <a:ea typeface="Calibri"/>
                  <a:cs typeface="Calibri"/>
                  <a:sym typeface="Calibri"/>
                </a:rPr>
              </a:br>
              <a:r>
                <a:rPr lang="es-ES_tradnl" sz="1300" b="1" dirty="0">
                  <a:solidFill>
                    <a:schemeClr val="lt1"/>
                  </a:solidFill>
                  <a:latin typeface="Calibri"/>
                  <a:ea typeface="Calibri"/>
                  <a:cs typeface="Calibri"/>
                  <a:sym typeface="Calibri"/>
                </a:rPr>
                <a:t>y reducir</a:t>
              </a:r>
              <a:endParaRPr lang="es-ES_tradnl" sz="1300" dirty="0">
                <a:latin typeface="Calibri" panose="020F0502020204030204" pitchFamily="34" charset="0"/>
                <a:cs typeface="Calibri" panose="020F0502020204030204" pitchFamily="34" charset="0"/>
              </a:endParaRPr>
            </a:p>
          </p:txBody>
        </p:sp>
        <p:sp>
          <p:nvSpPr>
            <p:cNvPr id="23" name="Rectángulo redondeado 22">
              <a:extLst>
                <a:ext uri="{FF2B5EF4-FFF2-40B4-BE49-F238E27FC236}">
                  <a16:creationId xmlns:a16="http://schemas.microsoft.com/office/drawing/2014/main" id="{B24F706A-7311-C242-B278-75003BD053BD}"/>
                </a:ext>
              </a:extLst>
            </p:cNvPr>
            <p:cNvSpPr/>
            <p:nvPr/>
          </p:nvSpPr>
          <p:spPr>
            <a:xfrm>
              <a:off x="2412144" y="2360358"/>
              <a:ext cx="4663480" cy="778065"/>
            </a:xfrm>
            <a:prstGeom prst="roundRect">
              <a:avLst/>
            </a:prstGeom>
            <a:solidFill>
              <a:srgbClr val="DDEEC7"/>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buClr>
                  <a:srgbClr val="92C14E"/>
                </a:buClr>
                <a:buSzPts val="1400"/>
                <a:buFont typeface="Arial" charset="0"/>
                <a:buChar char="•"/>
              </a:pPr>
              <a:r>
                <a:rPr lang="es-ES_tradnl" dirty="0">
                  <a:solidFill>
                    <a:schemeClr val="tx1"/>
                  </a:solidFill>
                  <a:latin typeface="Calibri" charset="0"/>
                  <a:ea typeface="+mn-ea"/>
                  <a:cs typeface="Calibri" charset="0"/>
                  <a:sym typeface="Calibri"/>
                </a:rPr>
                <a:t>Respuesta a demanda de clientes.</a:t>
              </a:r>
              <a:endParaRPr lang="es-ES_tradnl" dirty="0">
                <a:solidFill>
                  <a:schemeClr val="tx1"/>
                </a:solidFill>
                <a:latin typeface="Calibri" charset="0"/>
                <a:ea typeface="+mn-ea"/>
                <a:cs typeface="Calibri" charset="0"/>
              </a:endParaRPr>
            </a:p>
          </p:txBody>
        </p:sp>
        <p:sp>
          <p:nvSpPr>
            <p:cNvPr id="24" name="Redondear rectángulo de esquina del mismo lado 23">
              <a:extLst>
                <a:ext uri="{FF2B5EF4-FFF2-40B4-BE49-F238E27FC236}">
                  <a16:creationId xmlns:a16="http://schemas.microsoft.com/office/drawing/2014/main" id="{52916630-DF6F-C045-B56F-42FB26442593}"/>
                </a:ext>
              </a:extLst>
            </p:cNvPr>
            <p:cNvSpPr/>
            <p:nvPr/>
          </p:nvSpPr>
          <p:spPr>
            <a:xfrm rot="16200000">
              <a:off x="2108316" y="2064203"/>
              <a:ext cx="778064" cy="1358357"/>
            </a:xfrm>
            <a:prstGeom prst="round2SameRect">
              <a:avLst/>
            </a:prstGeom>
            <a:solidFill>
              <a:srgbClr val="92C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5" name="Google Shape;155;p8">
              <a:extLst>
                <a:ext uri="{FF2B5EF4-FFF2-40B4-BE49-F238E27FC236}">
                  <a16:creationId xmlns:a16="http://schemas.microsoft.com/office/drawing/2014/main" id="{DB22AFB1-69B7-A04C-B811-96D308164D49}"/>
                </a:ext>
              </a:extLst>
            </p:cNvPr>
            <p:cNvSpPr txBox="1"/>
            <p:nvPr/>
          </p:nvSpPr>
          <p:spPr>
            <a:xfrm>
              <a:off x="1818168" y="2559440"/>
              <a:ext cx="1358357" cy="33845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s-ES_tradnl" sz="1300" b="1" dirty="0">
                  <a:solidFill>
                    <a:schemeClr val="lt1"/>
                  </a:solidFill>
                  <a:latin typeface="Calibri"/>
                  <a:ea typeface="Calibri"/>
                  <a:cs typeface="Calibri"/>
                  <a:sym typeface="Calibri"/>
                </a:rPr>
                <a:t>Asegurar</a:t>
              </a:r>
              <a:endParaRPr lang="es-ES_tradnl" sz="1300" dirty="0">
                <a:latin typeface="Calibri" panose="020F0502020204030204" pitchFamily="34" charset="0"/>
                <a:cs typeface="Calibri" panose="020F0502020204030204" pitchFamily="34" charset="0"/>
              </a:endParaRPr>
            </a:p>
          </p:txBody>
        </p:sp>
        <p:sp>
          <p:nvSpPr>
            <p:cNvPr id="26" name="Rectángulo redondeado 25">
              <a:extLst>
                <a:ext uri="{FF2B5EF4-FFF2-40B4-BE49-F238E27FC236}">
                  <a16:creationId xmlns:a16="http://schemas.microsoft.com/office/drawing/2014/main" id="{85307E9E-002F-BD44-AC24-A4E5985138B2}"/>
                </a:ext>
              </a:extLst>
            </p:cNvPr>
            <p:cNvSpPr/>
            <p:nvPr/>
          </p:nvSpPr>
          <p:spPr>
            <a:xfrm>
              <a:off x="2412144" y="3338553"/>
              <a:ext cx="4663480" cy="778065"/>
            </a:xfrm>
            <a:prstGeom prst="roundRect">
              <a:avLst/>
            </a:prstGeom>
            <a:solidFill>
              <a:srgbClr val="FFD8D4"/>
            </a:solidFill>
            <a:ln>
              <a:noFill/>
            </a:ln>
          </p:spPr>
          <p:style>
            <a:lnRef idx="2">
              <a:schemeClr val="accent1">
                <a:shade val="50000"/>
              </a:schemeClr>
            </a:lnRef>
            <a:fillRef idx="1">
              <a:schemeClr val="accent1"/>
            </a:fillRef>
            <a:effectRef idx="0">
              <a:schemeClr val="accent1"/>
            </a:effectRef>
            <a:fontRef idx="minor">
              <a:schemeClr val="lt1"/>
            </a:fontRef>
          </p:style>
          <p:txBody>
            <a:bodyPr lIns="864000" tIns="0" rIns="0" bIns="0" rtlCol="0" anchor="ctr"/>
            <a:lstStyle/>
            <a:p>
              <a:pPr marL="134938" lvl="1" indent="-134938">
                <a:buClr>
                  <a:srgbClr val="EE4639"/>
                </a:buClr>
                <a:buSzPts val="1400"/>
                <a:buFont typeface="Arial" charset="0"/>
                <a:buChar char="•"/>
              </a:pPr>
              <a:r>
                <a:rPr lang="es-ES_tradnl" dirty="0">
                  <a:solidFill>
                    <a:schemeClr val="tx1"/>
                  </a:solidFill>
                  <a:latin typeface="Calibri" charset="0"/>
                  <a:ea typeface="+mn-ea"/>
                  <a:cs typeface="Calibri" charset="0"/>
                  <a:sym typeface="Calibri"/>
                </a:rPr>
                <a:t>Minimizar tiempos.</a:t>
              </a:r>
              <a:endParaRPr lang="es-ES_tradnl" dirty="0">
                <a:solidFill>
                  <a:schemeClr val="tx1"/>
                </a:solidFill>
                <a:latin typeface="Calibri" charset="0"/>
                <a:ea typeface="+mn-ea"/>
                <a:cs typeface="Calibri" charset="0"/>
              </a:endParaRPr>
            </a:p>
            <a:p>
              <a:pPr marL="134938" lvl="1" indent="-134938">
                <a:buClr>
                  <a:srgbClr val="EE4639"/>
                </a:buClr>
                <a:buSzPts val="1400"/>
                <a:buFont typeface="Arial" charset="0"/>
                <a:buChar char="•"/>
              </a:pPr>
              <a:r>
                <a:rPr lang="es-ES_tradnl" dirty="0">
                  <a:solidFill>
                    <a:schemeClr val="tx1"/>
                  </a:solidFill>
                  <a:latin typeface="Calibri" charset="0"/>
                  <a:ea typeface="+mn-ea"/>
                  <a:cs typeface="Calibri" charset="0"/>
                  <a:sym typeface="Calibri"/>
                </a:rPr>
                <a:t>Maximizar capital/efectivo.</a:t>
              </a:r>
              <a:endParaRPr lang="es-ES_tradnl" dirty="0">
                <a:solidFill>
                  <a:schemeClr val="tx1"/>
                </a:solidFill>
                <a:latin typeface="Calibri" charset="0"/>
                <a:ea typeface="+mn-ea"/>
                <a:cs typeface="Calibri" charset="0"/>
              </a:endParaRPr>
            </a:p>
          </p:txBody>
        </p:sp>
        <p:sp>
          <p:nvSpPr>
            <p:cNvPr id="27" name="Redondear rectángulo de esquina del mismo lado 26">
              <a:extLst>
                <a:ext uri="{FF2B5EF4-FFF2-40B4-BE49-F238E27FC236}">
                  <a16:creationId xmlns:a16="http://schemas.microsoft.com/office/drawing/2014/main" id="{D7F66D39-39E0-0A45-A939-0A3D9C2565DE}"/>
                </a:ext>
              </a:extLst>
            </p:cNvPr>
            <p:cNvSpPr/>
            <p:nvPr/>
          </p:nvSpPr>
          <p:spPr>
            <a:xfrm rot="16200000">
              <a:off x="2108318" y="3042396"/>
              <a:ext cx="778064" cy="1358357"/>
            </a:xfrm>
            <a:prstGeom prst="round2SameRect">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Calibri" panose="020F0502020204030204" pitchFamily="34" charset="0"/>
              </a:endParaRPr>
            </a:p>
          </p:txBody>
        </p:sp>
        <p:sp>
          <p:nvSpPr>
            <p:cNvPr id="28" name="Google Shape;155;p8">
              <a:extLst>
                <a:ext uri="{FF2B5EF4-FFF2-40B4-BE49-F238E27FC236}">
                  <a16:creationId xmlns:a16="http://schemas.microsoft.com/office/drawing/2014/main" id="{2404F88C-1855-BE48-AFD0-FFAECB336769}"/>
                </a:ext>
              </a:extLst>
            </p:cNvPr>
            <p:cNvSpPr txBox="1"/>
            <p:nvPr/>
          </p:nvSpPr>
          <p:spPr>
            <a:xfrm>
              <a:off x="1818168" y="3537635"/>
              <a:ext cx="1358357" cy="33845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s-ES_tradnl" sz="1400" b="1" dirty="0">
                  <a:solidFill>
                    <a:schemeClr val="lt1"/>
                  </a:solidFill>
                  <a:latin typeface="Calibri"/>
                  <a:ea typeface="Calibri"/>
                  <a:cs typeface="Calibri"/>
                  <a:sym typeface="Calibri"/>
                </a:rPr>
                <a:t>Minimizar y maximizar</a:t>
              </a:r>
              <a:endParaRPr lang="es-ES_tradnl" sz="1200" dirty="0">
                <a:latin typeface="Calibri" panose="020F0502020204030204" pitchFamily="34" charset="0"/>
                <a:cs typeface="Calibri" panose="020F0502020204030204" pitchFamily="34" charset="0"/>
              </a:endParaRPr>
            </a:p>
          </p:txBody>
        </p:sp>
        <p:sp>
          <p:nvSpPr>
            <p:cNvPr id="29" name="Rectángulo redondeado 28">
              <a:extLst>
                <a:ext uri="{FF2B5EF4-FFF2-40B4-BE49-F238E27FC236}">
                  <a16:creationId xmlns:a16="http://schemas.microsoft.com/office/drawing/2014/main" id="{068304DB-5682-F440-B876-3E69D4C544CD}"/>
                </a:ext>
              </a:extLst>
            </p:cNvPr>
            <p:cNvSpPr/>
            <p:nvPr/>
          </p:nvSpPr>
          <p:spPr>
            <a:xfrm>
              <a:off x="1818168" y="4469394"/>
              <a:ext cx="5257455" cy="582237"/>
            </a:xfrm>
            <a:prstGeom prst="roundRect">
              <a:avLst>
                <a:gd name="adj" fmla="val 21226"/>
              </a:avLst>
            </a:prstGeom>
            <a:solidFill>
              <a:srgbClr val="FFE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marR="0" lvl="0" indent="0" algn="l" rtl="0">
                <a:spcBef>
                  <a:spcPts val="0"/>
                </a:spcBef>
                <a:spcAft>
                  <a:spcPts val="0"/>
                </a:spcAft>
                <a:buNone/>
              </a:pPr>
              <a:r>
                <a:rPr lang="es-ES_tradnl" sz="1300" dirty="0">
                  <a:solidFill>
                    <a:schemeClr val="dk1"/>
                  </a:solidFill>
                  <a:latin typeface="Calibri"/>
                  <a:ea typeface="Calibri"/>
                  <a:cs typeface="Calibri"/>
                  <a:sym typeface="Calibri"/>
                </a:rPr>
                <a:t>Para lograrlo se necesita mucho </a:t>
              </a:r>
              <a:r>
                <a:rPr lang="es-ES_tradnl" sz="1300" b="1" dirty="0">
                  <a:solidFill>
                    <a:schemeClr val="dk1"/>
                  </a:solidFill>
                  <a:latin typeface="Calibri"/>
                  <a:ea typeface="Calibri"/>
                  <a:cs typeface="Calibri"/>
                  <a:sym typeface="Calibri"/>
                </a:rPr>
                <a:t>entrenamiento, liderazgo </a:t>
              </a:r>
              <a:r>
                <a:rPr lang="es-ES_tradnl" sz="1300" dirty="0">
                  <a:solidFill>
                    <a:schemeClr val="dk1"/>
                  </a:solidFill>
                  <a:latin typeface="Calibri"/>
                  <a:ea typeface="Calibri"/>
                  <a:cs typeface="Calibri"/>
                  <a:sym typeface="Calibri"/>
                </a:rPr>
                <a:t>y una eficaz aplicación de la </a:t>
              </a:r>
              <a:r>
                <a:rPr lang="es-ES_tradnl" sz="1300" b="1" dirty="0">
                  <a:solidFill>
                    <a:schemeClr val="dk1"/>
                  </a:solidFill>
                  <a:latin typeface="Calibri"/>
                  <a:ea typeface="Calibri"/>
                  <a:cs typeface="Calibri"/>
                  <a:sym typeface="Calibri"/>
                </a:rPr>
                <a:t>tecnología de la información. </a:t>
              </a:r>
              <a:endParaRPr lang="es-ES_tradnl" sz="1300" dirty="0">
                <a:latin typeface="Calibri" panose="020F0502020204030204" pitchFamily="34"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2192</Words>
  <Application>Microsoft Office PowerPoint</Application>
  <PresentationFormat>Presentación en pantalla (16:10)</PresentationFormat>
  <Paragraphs>394</Paragraphs>
  <Slides>37</Slides>
  <Notes>33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Calibri</vt:lpstr>
      <vt:lpstr>Graphik Black</vt:lpstr>
      <vt:lpstr>Graphik Bold</vt:lpstr>
      <vt:lpstr>Graphik Regular</vt:lpstr>
      <vt:lpstr>Graphik-Medium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ISIL</dc:creator>
  <cp:lastModifiedBy>Christopher Pinedo</cp:lastModifiedBy>
  <cp:revision>77</cp:revision>
  <dcterms:created xsi:type="dcterms:W3CDTF">2016-10-06T14:52:02Z</dcterms:created>
  <dcterms:modified xsi:type="dcterms:W3CDTF">2025-04-08T18:32:41Z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